
<file path=[Content_Types].xml><?xml version="1.0" encoding="utf-8"?>
<Types xmlns="http://schemas.openxmlformats.org/package/2006/content-types">
  <Default Extension="fntdata" ContentType="application/x-fontdata"/>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6858000" type="screen4x3"/>
  <p:notesSz cx="6858000" cy="9144000"/>
  <p:embeddedFontLst>
    <p:embeddedFont>
      <p:font typeface="Century Gothic" panose="020B0502020202020204" pitchFamily="3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9" roundtripDataSignature="AMtx7miqvAdP934UTBBzn1deDdPXi8dII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8" d="100"/>
          <a:sy n="98" d="100"/>
        </p:scale>
        <p:origin x="189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customschemas.google.com/relationships/presentationmetadata" Target="meta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0" name="Google Shape;180;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6" name="Google Shape;186;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4" name="Google Shape;204;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0" name="Google Shape;210;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6" name="Google Shape;216;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3" name="Google Shape;223;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0" name="Google Shape;230;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6" name="Google Shape;236;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2" name="Google Shape;242;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8" name="Google Shape;248;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4" name="Google Shape;254;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0" name="Google Shape;260;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6" name="Google Shape;266;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2" name="Google Shape;272;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4" name="Google Shape;284;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0" name="Google Shape;290;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6" name="Google Shape;296;p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8" name="Google Shape;308;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3" name="Google Shape;313;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0" name="Google Shape;320;p2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68f2ab547b854dbb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68f2ab547b854dbb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68f2ab547b854dbb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68f2ab547b854dbb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8" name="Google Shape;338;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8"/>
        <p:cNvGrpSpPr/>
        <p:nvPr/>
      </p:nvGrpSpPr>
      <p:grpSpPr>
        <a:xfrm>
          <a:off x="0" y="0"/>
          <a:ext cx="0" cy="0"/>
          <a:chOff x="0" y="0"/>
          <a:chExt cx="0" cy="0"/>
        </a:xfrm>
      </p:grpSpPr>
      <p:sp>
        <p:nvSpPr>
          <p:cNvPr id="39" name="Google Shape;39;p29"/>
          <p:cNvSpPr txBox="1">
            <a:spLocks noGrp="1"/>
          </p:cNvSpPr>
          <p:nvPr>
            <p:ph type="ctrTitle"/>
          </p:nvPr>
        </p:nvSpPr>
        <p:spPr>
          <a:xfrm>
            <a:off x="1942416" y="2514601"/>
            <a:ext cx="6600451" cy="226278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5400"/>
              <a:buFont typeface="Century Gothic"/>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29"/>
          <p:cNvSpPr txBox="1">
            <a:spLocks noGrp="1"/>
          </p:cNvSpPr>
          <p:nvPr>
            <p:ph type="subTitle" idx="1"/>
          </p:nvPr>
        </p:nvSpPr>
        <p:spPr>
          <a:xfrm>
            <a:off x="1942416" y="4777380"/>
            <a:ext cx="6600451" cy="1126283"/>
          </a:xfrm>
          <a:prstGeom prst="rect">
            <a:avLst/>
          </a:prstGeom>
          <a:noFill/>
          <a:ln>
            <a:noFill/>
          </a:ln>
        </p:spPr>
        <p:txBody>
          <a:bodyPr spcFirstLastPara="1" wrap="square" lIns="91425" tIns="45700" rIns="91425" bIns="45700" anchor="t" anchorCtr="0">
            <a:normAutofit/>
          </a:bodyPr>
          <a:lstStyle>
            <a:lvl1pPr lvl="0" algn="l">
              <a:spcBef>
                <a:spcPts val="1000"/>
              </a:spcBef>
              <a:spcAft>
                <a:spcPts val="0"/>
              </a:spcAft>
              <a:buSzPts val="1800"/>
              <a:buNone/>
              <a:defRPr>
                <a:solidFill>
                  <a:srgbClr val="595959"/>
                </a:solidFill>
              </a:defRPr>
            </a:lvl1pPr>
            <a:lvl2pPr lvl="1" algn="ctr">
              <a:spcBef>
                <a:spcPts val="1000"/>
              </a:spcBef>
              <a:spcAft>
                <a:spcPts val="0"/>
              </a:spcAft>
              <a:buSzPts val="1600"/>
              <a:buNone/>
              <a:defRPr>
                <a:solidFill>
                  <a:srgbClr val="888888"/>
                </a:solidFill>
              </a:defRPr>
            </a:lvl2pPr>
            <a:lvl3pPr lvl="2" algn="ctr">
              <a:spcBef>
                <a:spcPts val="1000"/>
              </a:spcBef>
              <a:spcAft>
                <a:spcPts val="0"/>
              </a:spcAft>
              <a:buSzPts val="1400"/>
              <a:buNone/>
              <a:defRPr>
                <a:solidFill>
                  <a:srgbClr val="888888"/>
                </a:solidFill>
              </a:defRPr>
            </a:lvl3pPr>
            <a:lvl4pPr lvl="3" algn="ctr">
              <a:spcBef>
                <a:spcPts val="1000"/>
              </a:spcBef>
              <a:spcAft>
                <a:spcPts val="0"/>
              </a:spcAft>
              <a:buSzPts val="1200"/>
              <a:buNone/>
              <a:defRPr>
                <a:solidFill>
                  <a:srgbClr val="888888"/>
                </a:solidFill>
              </a:defRPr>
            </a:lvl4pPr>
            <a:lvl5pPr lvl="4" algn="ctr">
              <a:spcBef>
                <a:spcPts val="1000"/>
              </a:spcBef>
              <a:spcAft>
                <a:spcPts val="0"/>
              </a:spcAft>
              <a:buSzPts val="1200"/>
              <a:buNone/>
              <a:defRPr>
                <a:solidFill>
                  <a:srgbClr val="888888"/>
                </a:solidFill>
              </a:defRPr>
            </a:lvl5pPr>
            <a:lvl6pPr lvl="5" algn="ctr">
              <a:spcBef>
                <a:spcPts val="1000"/>
              </a:spcBef>
              <a:spcAft>
                <a:spcPts val="0"/>
              </a:spcAft>
              <a:buSzPts val="1200"/>
              <a:buNone/>
              <a:defRPr>
                <a:solidFill>
                  <a:srgbClr val="888888"/>
                </a:solidFill>
              </a:defRPr>
            </a:lvl6pPr>
            <a:lvl7pPr lvl="6" algn="ctr">
              <a:spcBef>
                <a:spcPts val="1000"/>
              </a:spcBef>
              <a:spcAft>
                <a:spcPts val="0"/>
              </a:spcAft>
              <a:buSzPts val="1200"/>
              <a:buNone/>
              <a:defRPr>
                <a:solidFill>
                  <a:srgbClr val="888888"/>
                </a:solidFill>
              </a:defRPr>
            </a:lvl7pPr>
            <a:lvl8pPr lvl="7" algn="ctr">
              <a:spcBef>
                <a:spcPts val="1000"/>
              </a:spcBef>
              <a:spcAft>
                <a:spcPts val="0"/>
              </a:spcAft>
              <a:buSzPts val="1200"/>
              <a:buNone/>
              <a:defRPr>
                <a:solidFill>
                  <a:srgbClr val="888888"/>
                </a:solidFill>
              </a:defRPr>
            </a:lvl8pPr>
            <a:lvl9pPr lvl="8" algn="ctr">
              <a:spcBef>
                <a:spcPts val="1000"/>
              </a:spcBef>
              <a:spcAft>
                <a:spcPts val="0"/>
              </a:spcAft>
              <a:buSzPts val="1200"/>
              <a:buNone/>
              <a:defRPr>
                <a:solidFill>
                  <a:srgbClr val="888888"/>
                </a:solidFill>
              </a:defRPr>
            </a:lvl9pPr>
          </a:lstStyle>
          <a:p>
            <a:endParaRPr/>
          </a:p>
        </p:txBody>
      </p:sp>
      <p:sp>
        <p:nvSpPr>
          <p:cNvPr id="41" name="Google Shape;41;p29"/>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29"/>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9"/>
          <p:cNvSpPr/>
          <p:nvPr/>
        </p:nvSpPr>
        <p:spPr>
          <a:xfrm>
            <a:off x="-31719" y="4321158"/>
            <a:ext cx="1395473" cy="781781"/>
          </a:xfrm>
          <a:custGeom>
            <a:avLst/>
            <a:gdLst/>
            <a:ahLst/>
            <a:cxnLst/>
            <a:rect l="l" t="t" r="r" b="b"/>
            <a:pathLst>
              <a:path w="8042" h="10000" extrusionOk="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9"/>
          <p:cNvSpPr txBox="1">
            <a:spLocks noGrp="1"/>
          </p:cNvSpPr>
          <p:nvPr>
            <p:ph type="sldNum" idx="12"/>
          </p:nvPr>
        </p:nvSpPr>
        <p:spPr>
          <a:xfrm>
            <a:off x="423334" y="4529541"/>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5"/>
        <p:cNvGrpSpPr/>
        <p:nvPr/>
      </p:nvGrpSpPr>
      <p:grpSpPr>
        <a:xfrm>
          <a:off x="0" y="0"/>
          <a:ext cx="0" cy="0"/>
          <a:chOff x="0" y="0"/>
          <a:chExt cx="0" cy="0"/>
        </a:xfrm>
      </p:grpSpPr>
      <p:sp>
        <p:nvSpPr>
          <p:cNvPr id="46" name="Google Shape;46;p30"/>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0"/>
          <p:cNvSpPr txBox="1">
            <a:spLocks noGrp="1"/>
          </p:cNvSpPr>
          <p:nvPr>
            <p:ph type="body" idx="1"/>
          </p:nvPr>
        </p:nvSpPr>
        <p:spPr>
          <a:xfrm>
            <a:off x="1942415" y="2133600"/>
            <a:ext cx="6591985" cy="3777622"/>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48" name="Google Shape;48;p30"/>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30"/>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30"/>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30"/>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2"/>
        <p:cNvGrpSpPr/>
        <p:nvPr/>
      </p:nvGrpSpPr>
      <p:grpSpPr>
        <a:xfrm>
          <a:off x="0" y="0"/>
          <a:ext cx="0" cy="0"/>
          <a:chOff x="0" y="0"/>
          <a:chExt cx="0" cy="0"/>
        </a:xfrm>
      </p:grpSpPr>
      <p:sp>
        <p:nvSpPr>
          <p:cNvPr id="53" name="Google Shape;53;p31"/>
          <p:cNvSpPr txBox="1">
            <a:spLocks noGrp="1"/>
          </p:cNvSpPr>
          <p:nvPr>
            <p:ph type="title"/>
          </p:nvPr>
        </p:nvSpPr>
        <p:spPr>
          <a:xfrm>
            <a:off x="1942415" y="2074562"/>
            <a:ext cx="6591985" cy="14688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4000"/>
              <a:buFont typeface="Century Gothic"/>
              <a:buNone/>
              <a:defRPr sz="4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31"/>
          <p:cNvSpPr txBox="1">
            <a:spLocks noGrp="1"/>
          </p:cNvSpPr>
          <p:nvPr>
            <p:ph type="body" idx="1"/>
          </p:nvPr>
        </p:nvSpPr>
        <p:spPr>
          <a:xfrm>
            <a:off x="1942415" y="3581400"/>
            <a:ext cx="6591985" cy="860400"/>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2000"/>
              <a:buNone/>
              <a:defRPr sz="2000">
                <a:solidFill>
                  <a:srgbClr val="595959"/>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55" name="Google Shape;55;p31"/>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1"/>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1"/>
          <p:cNvSpPr/>
          <p:nvPr/>
        </p:nvSpPr>
        <p:spPr>
          <a:xfrm rot="10800000" flipH="1">
            <a:off x="58" y="3166527"/>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31"/>
          <p:cNvSpPr txBox="1">
            <a:spLocks noGrp="1"/>
          </p:cNvSpPr>
          <p:nvPr>
            <p:ph type="sldNum" idx="12"/>
          </p:nvPr>
        </p:nvSpPr>
        <p:spPr>
          <a:xfrm>
            <a:off x="511228" y="3244140"/>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9"/>
        <p:cNvGrpSpPr/>
        <p:nvPr/>
      </p:nvGrpSpPr>
      <p:grpSpPr>
        <a:xfrm>
          <a:off x="0" y="0"/>
          <a:ext cx="0" cy="0"/>
          <a:chOff x="0" y="0"/>
          <a:chExt cx="0" cy="0"/>
        </a:xfrm>
      </p:grpSpPr>
      <p:sp>
        <p:nvSpPr>
          <p:cNvPr id="60" name="Google Shape;60;p32"/>
          <p:cNvSpPr txBox="1">
            <a:spLocks noGrp="1"/>
          </p:cNvSpPr>
          <p:nvPr>
            <p:ph type="title"/>
          </p:nvPr>
        </p:nvSpPr>
        <p:spPr>
          <a:xfrm>
            <a:off x="1945200" y="624110"/>
            <a:ext cx="6589200"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32"/>
          <p:cNvSpPr txBox="1">
            <a:spLocks noGrp="1"/>
          </p:cNvSpPr>
          <p:nvPr>
            <p:ph type="body" idx="1"/>
          </p:nvPr>
        </p:nvSpPr>
        <p:spPr>
          <a:xfrm>
            <a:off x="1942416" y="2136706"/>
            <a:ext cx="3197531" cy="3767397"/>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62" name="Google Shape;62;p32"/>
          <p:cNvSpPr txBox="1">
            <a:spLocks noGrp="1"/>
          </p:cNvSpPr>
          <p:nvPr>
            <p:ph type="body" idx="2"/>
          </p:nvPr>
        </p:nvSpPr>
        <p:spPr>
          <a:xfrm>
            <a:off x="5337307" y="2136706"/>
            <a:ext cx="3197093" cy="3767397"/>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63" name="Google Shape;63;p32"/>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2"/>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32"/>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2"/>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7"/>
        <p:cNvGrpSpPr/>
        <p:nvPr/>
      </p:nvGrpSpPr>
      <p:grpSpPr>
        <a:xfrm>
          <a:off x="0" y="0"/>
          <a:ext cx="0" cy="0"/>
          <a:chOff x="0" y="0"/>
          <a:chExt cx="0" cy="0"/>
        </a:xfrm>
      </p:grpSpPr>
      <p:sp>
        <p:nvSpPr>
          <p:cNvPr id="68" name="Google Shape;68;p33"/>
          <p:cNvSpPr txBox="1">
            <a:spLocks noGrp="1"/>
          </p:cNvSpPr>
          <p:nvPr>
            <p:ph type="title"/>
          </p:nvPr>
        </p:nvSpPr>
        <p:spPr>
          <a:xfrm>
            <a:off x="1945200" y="624110"/>
            <a:ext cx="6589200"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33"/>
          <p:cNvSpPr txBox="1">
            <a:spLocks noGrp="1"/>
          </p:cNvSpPr>
          <p:nvPr>
            <p:ph type="body" idx="1"/>
          </p:nvPr>
        </p:nvSpPr>
        <p:spPr>
          <a:xfrm>
            <a:off x="2265352" y="2226626"/>
            <a:ext cx="2874596"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None/>
              <a:defRPr sz="2400" b="0"/>
            </a:lvl1pPr>
            <a:lvl2pPr marL="914400" lvl="1" indent="-228600" algn="l">
              <a:spcBef>
                <a:spcPts val="1000"/>
              </a:spcBef>
              <a:spcAft>
                <a:spcPts val="0"/>
              </a:spcAft>
              <a:buSzPts val="2000"/>
              <a:buNone/>
              <a:defRPr sz="2000" b="1"/>
            </a:lvl2pPr>
            <a:lvl3pPr marL="1371600" lvl="2" indent="-228600" algn="l">
              <a:spcBef>
                <a:spcPts val="1000"/>
              </a:spcBef>
              <a:spcAft>
                <a:spcPts val="0"/>
              </a:spcAft>
              <a:buSzPts val="1800"/>
              <a:buNone/>
              <a:defRPr sz="1800" b="1"/>
            </a:lvl3pPr>
            <a:lvl4pPr marL="1828800" lvl="3" indent="-228600" algn="l">
              <a:spcBef>
                <a:spcPts val="1000"/>
              </a:spcBef>
              <a:spcAft>
                <a:spcPts val="0"/>
              </a:spcAft>
              <a:buSzPts val="1600"/>
              <a:buNone/>
              <a:defRPr sz="1600" b="1"/>
            </a:lvl4pPr>
            <a:lvl5pPr marL="2286000" lvl="4" indent="-228600" algn="l">
              <a:spcBef>
                <a:spcPts val="1000"/>
              </a:spcBef>
              <a:spcAft>
                <a:spcPts val="0"/>
              </a:spcAft>
              <a:buSzPts val="1600"/>
              <a:buNone/>
              <a:defRPr sz="1600" b="1"/>
            </a:lvl5pPr>
            <a:lvl6pPr marL="2743200" lvl="5" indent="-228600" algn="l">
              <a:spcBef>
                <a:spcPts val="1000"/>
              </a:spcBef>
              <a:spcAft>
                <a:spcPts val="0"/>
              </a:spcAft>
              <a:buSzPts val="1600"/>
              <a:buNone/>
              <a:defRPr sz="1600" b="1"/>
            </a:lvl6pPr>
            <a:lvl7pPr marL="3200400" lvl="6" indent="-228600" algn="l">
              <a:spcBef>
                <a:spcPts val="1000"/>
              </a:spcBef>
              <a:spcAft>
                <a:spcPts val="0"/>
              </a:spcAft>
              <a:buSzPts val="1600"/>
              <a:buNone/>
              <a:defRPr sz="1600" b="1"/>
            </a:lvl7pPr>
            <a:lvl8pPr marL="3657600" lvl="7" indent="-228600" algn="l">
              <a:spcBef>
                <a:spcPts val="1000"/>
              </a:spcBef>
              <a:spcAft>
                <a:spcPts val="0"/>
              </a:spcAft>
              <a:buSzPts val="1600"/>
              <a:buNone/>
              <a:defRPr sz="1600" b="1"/>
            </a:lvl8pPr>
            <a:lvl9pPr marL="4114800" lvl="8" indent="-228600" algn="l">
              <a:spcBef>
                <a:spcPts val="1000"/>
              </a:spcBef>
              <a:spcAft>
                <a:spcPts val="0"/>
              </a:spcAft>
              <a:buSzPts val="1600"/>
              <a:buNone/>
              <a:defRPr sz="1600" b="1"/>
            </a:lvl9pPr>
          </a:lstStyle>
          <a:p>
            <a:endParaRPr/>
          </a:p>
        </p:txBody>
      </p:sp>
      <p:sp>
        <p:nvSpPr>
          <p:cNvPr id="70" name="Google Shape;70;p33"/>
          <p:cNvSpPr txBox="1">
            <a:spLocks noGrp="1"/>
          </p:cNvSpPr>
          <p:nvPr>
            <p:ph type="body" idx="2"/>
          </p:nvPr>
        </p:nvSpPr>
        <p:spPr>
          <a:xfrm>
            <a:off x="1942415" y="2802888"/>
            <a:ext cx="3197532" cy="3105703"/>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71" name="Google Shape;71;p33"/>
          <p:cNvSpPr txBox="1">
            <a:spLocks noGrp="1"/>
          </p:cNvSpPr>
          <p:nvPr>
            <p:ph type="body" idx="3"/>
          </p:nvPr>
        </p:nvSpPr>
        <p:spPr>
          <a:xfrm>
            <a:off x="5656154" y="2223398"/>
            <a:ext cx="2873239" cy="576262"/>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None/>
              <a:defRPr sz="2400" b="0"/>
            </a:lvl1pPr>
            <a:lvl2pPr marL="914400" lvl="1" indent="-228600" algn="l">
              <a:spcBef>
                <a:spcPts val="1000"/>
              </a:spcBef>
              <a:spcAft>
                <a:spcPts val="0"/>
              </a:spcAft>
              <a:buSzPts val="2000"/>
              <a:buNone/>
              <a:defRPr sz="2000" b="1"/>
            </a:lvl2pPr>
            <a:lvl3pPr marL="1371600" lvl="2" indent="-228600" algn="l">
              <a:spcBef>
                <a:spcPts val="1000"/>
              </a:spcBef>
              <a:spcAft>
                <a:spcPts val="0"/>
              </a:spcAft>
              <a:buSzPts val="1800"/>
              <a:buNone/>
              <a:defRPr sz="1800" b="1"/>
            </a:lvl3pPr>
            <a:lvl4pPr marL="1828800" lvl="3" indent="-228600" algn="l">
              <a:spcBef>
                <a:spcPts val="1000"/>
              </a:spcBef>
              <a:spcAft>
                <a:spcPts val="0"/>
              </a:spcAft>
              <a:buSzPts val="1600"/>
              <a:buNone/>
              <a:defRPr sz="1600" b="1"/>
            </a:lvl4pPr>
            <a:lvl5pPr marL="2286000" lvl="4" indent="-228600" algn="l">
              <a:spcBef>
                <a:spcPts val="1000"/>
              </a:spcBef>
              <a:spcAft>
                <a:spcPts val="0"/>
              </a:spcAft>
              <a:buSzPts val="1600"/>
              <a:buNone/>
              <a:defRPr sz="1600" b="1"/>
            </a:lvl5pPr>
            <a:lvl6pPr marL="2743200" lvl="5" indent="-228600" algn="l">
              <a:spcBef>
                <a:spcPts val="1000"/>
              </a:spcBef>
              <a:spcAft>
                <a:spcPts val="0"/>
              </a:spcAft>
              <a:buSzPts val="1600"/>
              <a:buNone/>
              <a:defRPr sz="1600" b="1"/>
            </a:lvl6pPr>
            <a:lvl7pPr marL="3200400" lvl="6" indent="-228600" algn="l">
              <a:spcBef>
                <a:spcPts val="1000"/>
              </a:spcBef>
              <a:spcAft>
                <a:spcPts val="0"/>
              </a:spcAft>
              <a:buSzPts val="1600"/>
              <a:buNone/>
              <a:defRPr sz="1600" b="1"/>
            </a:lvl7pPr>
            <a:lvl8pPr marL="3657600" lvl="7" indent="-228600" algn="l">
              <a:spcBef>
                <a:spcPts val="1000"/>
              </a:spcBef>
              <a:spcAft>
                <a:spcPts val="0"/>
              </a:spcAft>
              <a:buSzPts val="1600"/>
              <a:buNone/>
              <a:defRPr sz="1600" b="1"/>
            </a:lvl8pPr>
            <a:lvl9pPr marL="4114800" lvl="8" indent="-228600" algn="l">
              <a:spcBef>
                <a:spcPts val="1000"/>
              </a:spcBef>
              <a:spcAft>
                <a:spcPts val="0"/>
              </a:spcAft>
              <a:buSzPts val="1600"/>
              <a:buNone/>
              <a:defRPr sz="1600" b="1"/>
            </a:lvl9pPr>
          </a:lstStyle>
          <a:p>
            <a:endParaRPr/>
          </a:p>
        </p:txBody>
      </p:sp>
      <p:sp>
        <p:nvSpPr>
          <p:cNvPr id="72" name="Google Shape;72;p33"/>
          <p:cNvSpPr txBox="1">
            <a:spLocks noGrp="1"/>
          </p:cNvSpPr>
          <p:nvPr>
            <p:ph type="body" idx="4"/>
          </p:nvPr>
        </p:nvSpPr>
        <p:spPr>
          <a:xfrm>
            <a:off x="5333715" y="2799660"/>
            <a:ext cx="3195680" cy="3105703"/>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73" name="Google Shape;73;p33"/>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33"/>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33"/>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33"/>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7"/>
        <p:cNvGrpSpPr/>
        <p:nvPr/>
      </p:nvGrpSpPr>
      <p:grpSpPr>
        <a:xfrm>
          <a:off x="0" y="0"/>
          <a:ext cx="0" cy="0"/>
          <a:chOff x="0" y="0"/>
          <a:chExt cx="0" cy="0"/>
        </a:xfrm>
      </p:grpSpPr>
      <p:sp>
        <p:nvSpPr>
          <p:cNvPr id="78" name="Google Shape;78;p34"/>
          <p:cNvSpPr txBox="1">
            <a:spLocks noGrp="1"/>
          </p:cNvSpPr>
          <p:nvPr>
            <p:ph type="title"/>
          </p:nvPr>
        </p:nvSpPr>
        <p:spPr>
          <a:xfrm>
            <a:off x="1945200" y="624110"/>
            <a:ext cx="6589200"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4"/>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34"/>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34"/>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34"/>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3"/>
        <p:cNvGrpSpPr/>
        <p:nvPr/>
      </p:nvGrpSpPr>
      <p:grpSpPr>
        <a:xfrm>
          <a:off x="0" y="0"/>
          <a:ext cx="0" cy="0"/>
          <a:chOff x="0" y="0"/>
          <a:chExt cx="0" cy="0"/>
        </a:xfrm>
      </p:grpSpPr>
      <p:sp>
        <p:nvSpPr>
          <p:cNvPr id="84" name="Google Shape;84;p35"/>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35"/>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35"/>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35"/>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8"/>
        <p:cNvGrpSpPr/>
        <p:nvPr/>
      </p:nvGrpSpPr>
      <p:grpSpPr>
        <a:xfrm>
          <a:off x="0" y="0"/>
          <a:ext cx="0" cy="0"/>
          <a:chOff x="0" y="0"/>
          <a:chExt cx="0" cy="0"/>
        </a:xfrm>
      </p:grpSpPr>
      <p:sp>
        <p:nvSpPr>
          <p:cNvPr id="89" name="Google Shape;89;p36"/>
          <p:cNvSpPr txBox="1">
            <a:spLocks noGrp="1"/>
          </p:cNvSpPr>
          <p:nvPr>
            <p:ph type="title"/>
          </p:nvPr>
        </p:nvSpPr>
        <p:spPr>
          <a:xfrm>
            <a:off x="1942415" y="446088"/>
            <a:ext cx="2629584" cy="976312"/>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2000"/>
              <a:buFont typeface="Century Gothic"/>
              <a:buNone/>
              <a:defRPr sz="20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36"/>
          <p:cNvSpPr txBox="1">
            <a:spLocks noGrp="1"/>
          </p:cNvSpPr>
          <p:nvPr>
            <p:ph type="body" idx="1"/>
          </p:nvPr>
        </p:nvSpPr>
        <p:spPr>
          <a:xfrm>
            <a:off x="4743494" y="446089"/>
            <a:ext cx="3790906" cy="5414963"/>
          </a:xfrm>
          <a:prstGeom prst="rect">
            <a:avLst/>
          </a:prstGeom>
          <a:noFill/>
          <a:ln>
            <a:noFill/>
          </a:ln>
        </p:spPr>
        <p:txBody>
          <a:bodyPr spcFirstLastPara="1" wrap="square" lIns="91425" tIns="45700" rIns="91425" bIns="45700" anchor="ctr"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91" name="Google Shape;91;p36"/>
          <p:cNvSpPr txBox="1">
            <a:spLocks noGrp="1"/>
          </p:cNvSpPr>
          <p:nvPr>
            <p:ph type="body" idx="2"/>
          </p:nvPr>
        </p:nvSpPr>
        <p:spPr>
          <a:xfrm>
            <a:off x="1942415" y="1598613"/>
            <a:ext cx="2629584" cy="4262436"/>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400"/>
              <a:buNone/>
              <a:defRPr sz="1400"/>
            </a:lvl1pPr>
            <a:lvl2pPr marL="914400" lvl="1" indent="-228600" algn="l">
              <a:spcBef>
                <a:spcPts val="1000"/>
              </a:spcBef>
              <a:spcAft>
                <a:spcPts val="0"/>
              </a:spcAft>
              <a:buSzPts val="1200"/>
              <a:buNone/>
              <a:defRPr sz="1200"/>
            </a:lvl2pPr>
            <a:lvl3pPr marL="1371600" lvl="2" indent="-228600" algn="l">
              <a:spcBef>
                <a:spcPts val="1000"/>
              </a:spcBef>
              <a:spcAft>
                <a:spcPts val="0"/>
              </a:spcAft>
              <a:buSzPts val="1000"/>
              <a:buNone/>
              <a:defRPr sz="1000"/>
            </a:lvl3pPr>
            <a:lvl4pPr marL="1828800" lvl="3" indent="-228600" algn="l">
              <a:spcBef>
                <a:spcPts val="1000"/>
              </a:spcBef>
              <a:spcAft>
                <a:spcPts val="0"/>
              </a:spcAft>
              <a:buSzPts val="900"/>
              <a:buNone/>
              <a:defRPr sz="900"/>
            </a:lvl4pPr>
            <a:lvl5pPr marL="2286000" lvl="4" indent="-228600" algn="l">
              <a:spcBef>
                <a:spcPts val="1000"/>
              </a:spcBef>
              <a:spcAft>
                <a:spcPts val="0"/>
              </a:spcAft>
              <a:buSzPts val="900"/>
              <a:buNone/>
              <a:defRPr sz="900"/>
            </a:lvl5pPr>
            <a:lvl6pPr marL="2743200" lvl="5" indent="-228600" algn="l">
              <a:spcBef>
                <a:spcPts val="1000"/>
              </a:spcBef>
              <a:spcAft>
                <a:spcPts val="0"/>
              </a:spcAft>
              <a:buSzPts val="900"/>
              <a:buNone/>
              <a:defRPr sz="900"/>
            </a:lvl6pPr>
            <a:lvl7pPr marL="3200400" lvl="6" indent="-228600" algn="l">
              <a:spcBef>
                <a:spcPts val="1000"/>
              </a:spcBef>
              <a:spcAft>
                <a:spcPts val="0"/>
              </a:spcAft>
              <a:buSzPts val="900"/>
              <a:buNone/>
              <a:defRPr sz="900"/>
            </a:lvl7pPr>
            <a:lvl8pPr marL="3657600" lvl="7" indent="-228600" algn="l">
              <a:spcBef>
                <a:spcPts val="1000"/>
              </a:spcBef>
              <a:spcAft>
                <a:spcPts val="0"/>
              </a:spcAft>
              <a:buSzPts val="900"/>
              <a:buNone/>
              <a:defRPr sz="900"/>
            </a:lvl8pPr>
            <a:lvl9pPr marL="4114800" lvl="8" indent="-228600" algn="l">
              <a:spcBef>
                <a:spcPts val="1000"/>
              </a:spcBef>
              <a:spcAft>
                <a:spcPts val="0"/>
              </a:spcAft>
              <a:buSzPts val="900"/>
              <a:buNone/>
              <a:defRPr sz="900"/>
            </a:lvl9pPr>
          </a:lstStyle>
          <a:p>
            <a:endParaRPr/>
          </a:p>
        </p:txBody>
      </p:sp>
      <p:sp>
        <p:nvSpPr>
          <p:cNvPr id="92" name="Google Shape;92;p36"/>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36"/>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36"/>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36"/>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96"/>
        <p:cNvGrpSpPr/>
        <p:nvPr/>
      </p:nvGrpSpPr>
      <p:grpSpPr>
        <a:xfrm>
          <a:off x="0" y="0"/>
          <a:ext cx="0" cy="0"/>
          <a:chOff x="0" y="0"/>
          <a:chExt cx="0" cy="0"/>
        </a:xfrm>
      </p:grpSpPr>
      <p:sp>
        <p:nvSpPr>
          <p:cNvPr id="97" name="Google Shape;97;p37"/>
          <p:cNvSpPr txBox="1">
            <a:spLocks noGrp="1"/>
          </p:cNvSpPr>
          <p:nvPr>
            <p:ph type="title"/>
          </p:nvPr>
        </p:nvSpPr>
        <p:spPr>
          <a:xfrm>
            <a:off x="1942415" y="4800600"/>
            <a:ext cx="6591985"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2400"/>
              <a:buFont typeface="Century Gothic"/>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37"/>
          <p:cNvSpPr>
            <a:spLocks noGrp="1"/>
          </p:cNvSpPr>
          <p:nvPr>
            <p:ph type="pic" idx="2"/>
          </p:nvPr>
        </p:nvSpPr>
        <p:spPr>
          <a:xfrm>
            <a:off x="1942415" y="634965"/>
            <a:ext cx="6591985" cy="3854970"/>
          </a:xfrm>
          <a:prstGeom prst="rect">
            <a:avLst/>
          </a:prstGeom>
          <a:noFill/>
          <a:ln>
            <a:noFill/>
          </a:ln>
        </p:spPr>
      </p:sp>
      <p:sp>
        <p:nvSpPr>
          <p:cNvPr id="99" name="Google Shape;99;p37"/>
          <p:cNvSpPr txBox="1">
            <a:spLocks noGrp="1"/>
          </p:cNvSpPr>
          <p:nvPr>
            <p:ph type="body" idx="1"/>
          </p:nvPr>
        </p:nvSpPr>
        <p:spPr>
          <a:xfrm>
            <a:off x="1942415" y="5367338"/>
            <a:ext cx="6591985" cy="49371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200"/>
              <a:buNone/>
              <a:defRPr sz="1200"/>
            </a:lvl1pPr>
            <a:lvl2pPr marL="914400" lvl="1" indent="-228600" algn="l">
              <a:spcBef>
                <a:spcPts val="1000"/>
              </a:spcBef>
              <a:spcAft>
                <a:spcPts val="0"/>
              </a:spcAft>
              <a:buSzPts val="1200"/>
              <a:buNone/>
              <a:defRPr sz="1200"/>
            </a:lvl2pPr>
            <a:lvl3pPr marL="1371600" lvl="2" indent="-228600" algn="l">
              <a:spcBef>
                <a:spcPts val="1000"/>
              </a:spcBef>
              <a:spcAft>
                <a:spcPts val="0"/>
              </a:spcAft>
              <a:buSzPts val="1000"/>
              <a:buNone/>
              <a:defRPr sz="1000"/>
            </a:lvl3pPr>
            <a:lvl4pPr marL="1828800" lvl="3" indent="-228600" algn="l">
              <a:spcBef>
                <a:spcPts val="1000"/>
              </a:spcBef>
              <a:spcAft>
                <a:spcPts val="0"/>
              </a:spcAft>
              <a:buSzPts val="900"/>
              <a:buNone/>
              <a:defRPr sz="900"/>
            </a:lvl4pPr>
            <a:lvl5pPr marL="2286000" lvl="4" indent="-228600" algn="l">
              <a:spcBef>
                <a:spcPts val="1000"/>
              </a:spcBef>
              <a:spcAft>
                <a:spcPts val="0"/>
              </a:spcAft>
              <a:buSzPts val="900"/>
              <a:buNone/>
              <a:defRPr sz="900"/>
            </a:lvl5pPr>
            <a:lvl6pPr marL="2743200" lvl="5" indent="-228600" algn="l">
              <a:spcBef>
                <a:spcPts val="1000"/>
              </a:spcBef>
              <a:spcAft>
                <a:spcPts val="0"/>
              </a:spcAft>
              <a:buSzPts val="900"/>
              <a:buNone/>
              <a:defRPr sz="900"/>
            </a:lvl6pPr>
            <a:lvl7pPr marL="3200400" lvl="6" indent="-228600" algn="l">
              <a:spcBef>
                <a:spcPts val="1000"/>
              </a:spcBef>
              <a:spcAft>
                <a:spcPts val="0"/>
              </a:spcAft>
              <a:buSzPts val="900"/>
              <a:buNone/>
              <a:defRPr sz="900"/>
            </a:lvl7pPr>
            <a:lvl8pPr marL="3657600" lvl="7" indent="-228600" algn="l">
              <a:spcBef>
                <a:spcPts val="1000"/>
              </a:spcBef>
              <a:spcAft>
                <a:spcPts val="0"/>
              </a:spcAft>
              <a:buSzPts val="900"/>
              <a:buNone/>
              <a:defRPr sz="900"/>
            </a:lvl8pPr>
            <a:lvl9pPr marL="4114800" lvl="8" indent="-228600" algn="l">
              <a:spcBef>
                <a:spcPts val="1000"/>
              </a:spcBef>
              <a:spcAft>
                <a:spcPts val="0"/>
              </a:spcAft>
              <a:buSzPts val="900"/>
              <a:buNone/>
              <a:defRPr sz="900"/>
            </a:lvl9pPr>
          </a:lstStyle>
          <a:p>
            <a:endParaRPr/>
          </a:p>
        </p:txBody>
      </p:sp>
      <p:sp>
        <p:nvSpPr>
          <p:cNvPr id="100" name="Google Shape;100;p37"/>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37"/>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37"/>
          <p:cNvSpPr/>
          <p:nvPr/>
        </p:nvSpPr>
        <p:spPr>
          <a:xfrm rot="10800000" flipH="1">
            <a:off x="58" y="4910660"/>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37"/>
          <p:cNvSpPr txBox="1">
            <a:spLocks noGrp="1"/>
          </p:cNvSpPr>
          <p:nvPr>
            <p:ph type="sldNum" idx="12"/>
          </p:nvPr>
        </p:nvSpPr>
        <p:spPr>
          <a:xfrm>
            <a:off x="511228" y="4983088"/>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104"/>
        <p:cNvGrpSpPr/>
        <p:nvPr/>
      </p:nvGrpSpPr>
      <p:grpSpPr>
        <a:xfrm>
          <a:off x="0" y="0"/>
          <a:ext cx="0" cy="0"/>
          <a:chOff x="0" y="0"/>
          <a:chExt cx="0" cy="0"/>
        </a:xfrm>
      </p:grpSpPr>
      <p:sp>
        <p:nvSpPr>
          <p:cNvPr id="105" name="Google Shape;105;p38"/>
          <p:cNvSpPr txBox="1">
            <a:spLocks noGrp="1"/>
          </p:cNvSpPr>
          <p:nvPr>
            <p:ph type="title"/>
          </p:nvPr>
        </p:nvSpPr>
        <p:spPr>
          <a:xfrm>
            <a:off x="1942415" y="609600"/>
            <a:ext cx="6591985" cy="311704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4800"/>
              <a:buFont typeface="Century Gothic"/>
              <a:buNone/>
              <a:defRPr sz="48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38"/>
          <p:cNvSpPr txBox="1">
            <a:spLocks noGrp="1"/>
          </p:cNvSpPr>
          <p:nvPr>
            <p:ph type="body" idx="1"/>
          </p:nvPr>
        </p:nvSpPr>
        <p:spPr>
          <a:xfrm>
            <a:off x="1942415" y="4354046"/>
            <a:ext cx="6591985" cy="1555864"/>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800"/>
              <a:buNone/>
              <a:defRPr sz="1800">
                <a:solidFill>
                  <a:srgbClr val="595959"/>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107" name="Google Shape;107;p38"/>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38"/>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38"/>
          <p:cNvSpPr/>
          <p:nvPr/>
        </p:nvSpPr>
        <p:spPr>
          <a:xfrm rot="10800000" flipH="1">
            <a:off x="58" y="3166527"/>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38"/>
          <p:cNvSpPr txBox="1">
            <a:spLocks noGrp="1"/>
          </p:cNvSpPr>
          <p:nvPr>
            <p:ph type="sldNum" idx="12"/>
          </p:nvPr>
        </p:nvSpPr>
        <p:spPr>
          <a:xfrm>
            <a:off x="511228" y="3244140"/>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11"/>
        <p:cNvGrpSpPr/>
        <p:nvPr/>
      </p:nvGrpSpPr>
      <p:grpSpPr>
        <a:xfrm>
          <a:off x="0" y="0"/>
          <a:ext cx="0" cy="0"/>
          <a:chOff x="0" y="0"/>
          <a:chExt cx="0" cy="0"/>
        </a:xfrm>
      </p:grpSpPr>
      <p:sp>
        <p:nvSpPr>
          <p:cNvPr id="112" name="Google Shape;112;p39"/>
          <p:cNvSpPr txBox="1">
            <a:spLocks noGrp="1"/>
          </p:cNvSpPr>
          <p:nvPr>
            <p:ph type="title"/>
          </p:nvPr>
        </p:nvSpPr>
        <p:spPr>
          <a:xfrm>
            <a:off x="2188123" y="609600"/>
            <a:ext cx="6109587" cy="2895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4800"/>
              <a:buFont typeface="Century Gothic"/>
              <a:buNone/>
              <a:defRPr sz="48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39"/>
          <p:cNvSpPr txBox="1">
            <a:spLocks noGrp="1"/>
          </p:cNvSpPr>
          <p:nvPr>
            <p:ph type="body" idx="1"/>
          </p:nvPr>
        </p:nvSpPr>
        <p:spPr>
          <a:xfrm>
            <a:off x="2415972" y="3505200"/>
            <a:ext cx="5653888" cy="381000"/>
          </a:xfrm>
          <a:prstGeom prst="rect">
            <a:avLst/>
          </a:prstGeom>
          <a:noFill/>
          <a:ln>
            <a:noFill/>
          </a:ln>
        </p:spPr>
        <p:txBody>
          <a:bodyPr spcFirstLastPara="1" wrap="square" lIns="91425" tIns="45700" rIns="91425" bIns="45700" anchor="ctr" anchorCtr="0">
            <a:noAutofit/>
          </a:bodyPr>
          <a:lstStyle>
            <a:lvl1pPr marL="457200" lvl="0" indent="-228600" algn="l">
              <a:spcBef>
                <a:spcPts val="1000"/>
              </a:spcBef>
              <a:spcAft>
                <a:spcPts val="0"/>
              </a:spcAft>
              <a:buSzPts val="1600"/>
              <a:buFont typeface="Century Gothic"/>
              <a:buNone/>
              <a:defRPr sz="1600">
                <a:solidFill>
                  <a:srgbClr val="7F7F7F"/>
                </a:solidFill>
              </a:defRPr>
            </a:lvl1pPr>
            <a:lvl2pPr marL="914400" lvl="1" indent="-228600" algn="l">
              <a:spcBef>
                <a:spcPts val="1000"/>
              </a:spcBef>
              <a:spcAft>
                <a:spcPts val="0"/>
              </a:spcAft>
              <a:buSzPts val="1600"/>
              <a:buFont typeface="Century Gothic"/>
              <a:buNone/>
              <a:defRPr/>
            </a:lvl2pPr>
            <a:lvl3pPr marL="1371600" lvl="2" indent="-228600" algn="l">
              <a:spcBef>
                <a:spcPts val="1000"/>
              </a:spcBef>
              <a:spcAft>
                <a:spcPts val="0"/>
              </a:spcAft>
              <a:buSzPts val="1400"/>
              <a:buFont typeface="Century Gothic"/>
              <a:buNone/>
              <a:defRPr/>
            </a:lvl3pPr>
            <a:lvl4pPr marL="1828800" lvl="3" indent="-228600" algn="l">
              <a:spcBef>
                <a:spcPts val="1000"/>
              </a:spcBef>
              <a:spcAft>
                <a:spcPts val="0"/>
              </a:spcAft>
              <a:buSzPts val="1200"/>
              <a:buFont typeface="Century Gothic"/>
              <a:buNone/>
              <a:defRPr/>
            </a:lvl4pPr>
            <a:lvl5pPr marL="2286000" lvl="4" indent="-228600" algn="l">
              <a:spcBef>
                <a:spcPts val="1000"/>
              </a:spcBef>
              <a:spcAft>
                <a:spcPts val="0"/>
              </a:spcAft>
              <a:buSzPts val="1200"/>
              <a:buFont typeface="Century Gothic"/>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14" name="Google Shape;114;p39"/>
          <p:cNvSpPr txBox="1">
            <a:spLocks noGrp="1"/>
          </p:cNvSpPr>
          <p:nvPr>
            <p:ph type="body" idx="2"/>
          </p:nvPr>
        </p:nvSpPr>
        <p:spPr>
          <a:xfrm>
            <a:off x="1942415" y="4354046"/>
            <a:ext cx="6591985" cy="1555864"/>
          </a:xfrm>
          <a:prstGeom prst="rect">
            <a:avLst/>
          </a:prstGeom>
          <a:noFill/>
          <a:ln>
            <a:noFill/>
          </a:ln>
        </p:spPr>
        <p:txBody>
          <a:bodyPr spcFirstLastPara="1" wrap="square" lIns="91425" tIns="45700" rIns="91425" bIns="45700" anchor="ctr" anchorCtr="0">
            <a:normAutofit/>
          </a:bodyPr>
          <a:lstStyle>
            <a:lvl1pPr marL="457200" lvl="0" indent="-228600" algn="l">
              <a:spcBef>
                <a:spcPts val="1000"/>
              </a:spcBef>
              <a:spcAft>
                <a:spcPts val="0"/>
              </a:spcAft>
              <a:buSzPts val="1800"/>
              <a:buNone/>
              <a:defRPr sz="1800">
                <a:solidFill>
                  <a:srgbClr val="595959"/>
                </a:solidFill>
              </a:defRPr>
            </a:lvl1pPr>
            <a:lvl2pPr marL="914400" lvl="1" indent="-228600" algn="l">
              <a:spcBef>
                <a:spcPts val="1000"/>
              </a:spcBef>
              <a:spcAft>
                <a:spcPts val="0"/>
              </a:spcAft>
              <a:buSzPts val="1800"/>
              <a:buNone/>
              <a:defRPr sz="1800">
                <a:solidFill>
                  <a:srgbClr val="888888"/>
                </a:solidFill>
              </a:defRPr>
            </a:lvl2pPr>
            <a:lvl3pPr marL="1371600" lvl="2" indent="-228600" algn="l">
              <a:spcBef>
                <a:spcPts val="1000"/>
              </a:spcBef>
              <a:spcAft>
                <a:spcPts val="0"/>
              </a:spcAft>
              <a:buSzPts val="1600"/>
              <a:buNone/>
              <a:defRPr sz="1600">
                <a:solidFill>
                  <a:srgbClr val="888888"/>
                </a:solidFill>
              </a:defRPr>
            </a:lvl3pPr>
            <a:lvl4pPr marL="1828800" lvl="3" indent="-228600" algn="l">
              <a:spcBef>
                <a:spcPts val="1000"/>
              </a:spcBef>
              <a:spcAft>
                <a:spcPts val="0"/>
              </a:spcAft>
              <a:buSzPts val="1400"/>
              <a:buNone/>
              <a:defRPr sz="1400">
                <a:solidFill>
                  <a:srgbClr val="888888"/>
                </a:solidFill>
              </a:defRPr>
            </a:lvl4pPr>
            <a:lvl5pPr marL="2286000" lvl="4" indent="-228600" algn="l">
              <a:spcBef>
                <a:spcPts val="1000"/>
              </a:spcBef>
              <a:spcAft>
                <a:spcPts val="0"/>
              </a:spcAft>
              <a:buSzPts val="1400"/>
              <a:buNone/>
              <a:defRPr sz="1400">
                <a:solidFill>
                  <a:srgbClr val="888888"/>
                </a:solidFill>
              </a:defRPr>
            </a:lvl5pPr>
            <a:lvl6pPr marL="2743200" lvl="5" indent="-228600" algn="l">
              <a:spcBef>
                <a:spcPts val="1000"/>
              </a:spcBef>
              <a:spcAft>
                <a:spcPts val="0"/>
              </a:spcAft>
              <a:buSzPts val="1400"/>
              <a:buNone/>
              <a:defRPr sz="1400">
                <a:solidFill>
                  <a:srgbClr val="888888"/>
                </a:solidFill>
              </a:defRPr>
            </a:lvl6pPr>
            <a:lvl7pPr marL="3200400" lvl="6" indent="-228600" algn="l">
              <a:spcBef>
                <a:spcPts val="1000"/>
              </a:spcBef>
              <a:spcAft>
                <a:spcPts val="0"/>
              </a:spcAft>
              <a:buSzPts val="1400"/>
              <a:buNone/>
              <a:defRPr sz="1400">
                <a:solidFill>
                  <a:srgbClr val="888888"/>
                </a:solidFill>
              </a:defRPr>
            </a:lvl7pPr>
            <a:lvl8pPr marL="3657600" lvl="7" indent="-228600" algn="l">
              <a:spcBef>
                <a:spcPts val="1000"/>
              </a:spcBef>
              <a:spcAft>
                <a:spcPts val="0"/>
              </a:spcAft>
              <a:buSzPts val="1400"/>
              <a:buNone/>
              <a:defRPr sz="1400">
                <a:solidFill>
                  <a:srgbClr val="888888"/>
                </a:solidFill>
              </a:defRPr>
            </a:lvl8pPr>
            <a:lvl9pPr marL="4114800" lvl="8" indent="-228600" algn="l">
              <a:spcBef>
                <a:spcPts val="1000"/>
              </a:spcBef>
              <a:spcAft>
                <a:spcPts val="0"/>
              </a:spcAft>
              <a:buSzPts val="1400"/>
              <a:buNone/>
              <a:defRPr sz="1400">
                <a:solidFill>
                  <a:srgbClr val="888888"/>
                </a:solidFill>
              </a:defRPr>
            </a:lvl9pPr>
          </a:lstStyle>
          <a:p>
            <a:endParaRPr/>
          </a:p>
        </p:txBody>
      </p:sp>
      <p:sp>
        <p:nvSpPr>
          <p:cNvPr id="115" name="Google Shape;115;p39"/>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39"/>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39"/>
          <p:cNvSpPr/>
          <p:nvPr/>
        </p:nvSpPr>
        <p:spPr>
          <a:xfrm rot="10800000" flipH="1">
            <a:off x="58" y="3166527"/>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39"/>
          <p:cNvSpPr txBox="1">
            <a:spLocks noGrp="1"/>
          </p:cNvSpPr>
          <p:nvPr>
            <p:ph type="sldNum" idx="12"/>
          </p:nvPr>
        </p:nvSpPr>
        <p:spPr>
          <a:xfrm>
            <a:off x="511228" y="3244140"/>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
        <p:nvSpPr>
          <p:cNvPr id="119" name="Google Shape;119;p39"/>
          <p:cNvSpPr txBox="1"/>
          <p:nvPr/>
        </p:nvSpPr>
        <p:spPr>
          <a:xfrm>
            <a:off x="1808316" y="648005"/>
            <a:ext cx="457319"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chemeClr val="accent1"/>
                </a:solidFill>
                <a:latin typeface="Arial"/>
                <a:ea typeface="Arial"/>
                <a:cs typeface="Arial"/>
                <a:sym typeface="Arial"/>
              </a:rPr>
              <a:t>“</a:t>
            </a:r>
            <a:endParaRPr/>
          </a:p>
        </p:txBody>
      </p:sp>
      <p:sp>
        <p:nvSpPr>
          <p:cNvPr id="120" name="Google Shape;120;p39"/>
          <p:cNvSpPr txBox="1"/>
          <p:nvPr/>
        </p:nvSpPr>
        <p:spPr>
          <a:xfrm>
            <a:off x="8169533" y="2905306"/>
            <a:ext cx="457319"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chemeClr val="accent1"/>
                </a:solidFill>
                <a:latin typeface="Arial"/>
                <a:ea typeface="Arial"/>
                <a:cs typeface="Arial"/>
                <a:sym typeface="Arial"/>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21"/>
        <p:cNvGrpSpPr/>
        <p:nvPr/>
      </p:nvGrpSpPr>
      <p:grpSpPr>
        <a:xfrm>
          <a:off x="0" y="0"/>
          <a:ext cx="0" cy="0"/>
          <a:chOff x="0" y="0"/>
          <a:chExt cx="0" cy="0"/>
        </a:xfrm>
      </p:grpSpPr>
      <p:sp>
        <p:nvSpPr>
          <p:cNvPr id="122" name="Google Shape;122;p40"/>
          <p:cNvSpPr txBox="1">
            <a:spLocks noGrp="1"/>
          </p:cNvSpPr>
          <p:nvPr>
            <p:ph type="title"/>
          </p:nvPr>
        </p:nvSpPr>
        <p:spPr>
          <a:xfrm>
            <a:off x="1942415" y="2438401"/>
            <a:ext cx="6591985" cy="2724845"/>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262626"/>
              </a:buClr>
              <a:buSzPts val="4800"/>
              <a:buFont typeface="Century Gothic"/>
              <a:buNone/>
              <a:defRPr sz="4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40"/>
          <p:cNvSpPr txBox="1">
            <a:spLocks noGrp="1"/>
          </p:cNvSpPr>
          <p:nvPr>
            <p:ph type="body" idx="1"/>
          </p:nvPr>
        </p:nvSpPr>
        <p:spPr>
          <a:xfrm>
            <a:off x="1942415" y="5181600"/>
            <a:ext cx="6591985" cy="72962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800"/>
              <a:buNone/>
              <a:defRPr>
                <a:solidFill>
                  <a:srgbClr val="595959"/>
                </a:solidFill>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24" name="Google Shape;124;p40"/>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40"/>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40"/>
          <p:cNvSpPr/>
          <p:nvPr/>
        </p:nvSpPr>
        <p:spPr>
          <a:xfrm rot="10800000" flipH="1">
            <a:off x="58" y="4910660"/>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40"/>
          <p:cNvSpPr txBox="1">
            <a:spLocks noGrp="1"/>
          </p:cNvSpPr>
          <p:nvPr>
            <p:ph type="sldNum" idx="12"/>
          </p:nvPr>
        </p:nvSpPr>
        <p:spPr>
          <a:xfrm>
            <a:off x="511228" y="4983088"/>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28"/>
        <p:cNvGrpSpPr/>
        <p:nvPr/>
      </p:nvGrpSpPr>
      <p:grpSpPr>
        <a:xfrm>
          <a:off x="0" y="0"/>
          <a:ext cx="0" cy="0"/>
          <a:chOff x="0" y="0"/>
          <a:chExt cx="0" cy="0"/>
        </a:xfrm>
      </p:grpSpPr>
      <p:sp>
        <p:nvSpPr>
          <p:cNvPr id="129" name="Google Shape;129;p41"/>
          <p:cNvSpPr txBox="1">
            <a:spLocks noGrp="1"/>
          </p:cNvSpPr>
          <p:nvPr>
            <p:ph type="title"/>
          </p:nvPr>
        </p:nvSpPr>
        <p:spPr>
          <a:xfrm>
            <a:off x="2188123" y="609600"/>
            <a:ext cx="6109587" cy="28956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4800"/>
              <a:buFont typeface="Century Gothic"/>
              <a:buNone/>
              <a:defRPr sz="48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41"/>
          <p:cNvSpPr txBox="1">
            <a:spLocks noGrp="1"/>
          </p:cNvSpPr>
          <p:nvPr>
            <p:ph type="body" idx="1"/>
          </p:nvPr>
        </p:nvSpPr>
        <p:spPr>
          <a:xfrm>
            <a:off x="1942415" y="4343400"/>
            <a:ext cx="6688292" cy="838200"/>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Font typeface="Century Gothic"/>
              <a:buNone/>
              <a:defRPr sz="2400">
                <a:solidFill>
                  <a:schemeClr val="accent1"/>
                </a:solidFill>
              </a:defRPr>
            </a:lvl1pPr>
            <a:lvl2pPr marL="914400" lvl="1" indent="-228600" algn="l">
              <a:spcBef>
                <a:spcPts val="1000"/>
              </a:spcBef>
              <a:spcAft>
                <a:spcPts val="0"/>
              </a:spcAft>
              <a:buSzPts val="1600"/>
              <a:buFont typeface="Century Gothic"/>
              <a:buNone/>
              <a:defRPr/>
            </a:lvl2pPr>
            <a:lvl3pPr marL="1371600" lvl="2" indent="-228600" algn="l">
              <a:spcBef>
                <a:spcPts val="1000"/>
              </a:spcBef>
              <a:spcAft>
                <a:spcPts val="0"/>
              </a:spcAft>
              <a:buSzPts val="1400"/>
              <a:buFont typeface="Century Gothic"/>
              <a:buNone/>
              <a:defRPr/>
            </a:lvl3pPr>
            <a:lvl4pPr marL="1828800" lvl="3" indent="-228600" algn="l">
              <a:spcBef>
                <a:spcPts val="1000"/>
              </a:spcBef>
              <a:spcAft>
                <a:spcPts val="0"/>
              </a:spcAft>
              <a:buSzPts val="1200"/>
              <a:buFont typeface="Century Gothic"/>
              <a:buNone/>
              <a:defRPr/>
            </a:lvl4pPr>
            <a:lvl5pPr marL="2286000" lvl="4" indent="-228600" algn="l">
              <a:spcBef>
                <a:spcPts val="1000"/>
              </a:spcBef>
              <a:spcAft>
                <a:spcPts val="0"/>
              </a:spcAft>
              <a:buSzPts val="1200"/>
              <a:buFont typeface="Century Gothic"/>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31" name="Google Shape;131;p41"/>
          <p:cNvSpPr txBox="1">
            <a:spLocks noGrp="1"/>
          </p:cNvSpPr>
          <p:nvPr>
            <p:ph type="body" idx="2"/>
          </p:nvPr>
        </p:nvSpPr>
        <p:spPr>
          <a:xfrm>
            <a:off x="1942415" y="5181600"/>
            <a:ext cx="6688292" cy="72962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800"/>
              <a:buNone/>
              <a:defRPr>
                <a:solidFill>
                  <a:srgbClr val="595959"/>
                </a:solidFill>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32" name="Google Shape;132;p41"/>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41"/>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41"/>
          <p:cNvSpPr/>
          <p:nvPr/>
        </p:nvSpPr>
        <p:spPr>
          <a:xfrm rot="10800000" flipH="1">
            <a:off x="58" y="4910660"/>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41"/>
          <p:cNvSpPr txBox="1">
            <a:spLocks noGrp="1"/>
          </p:cNvSpPr>
          <p:nvPr>
            <p:ph type="sldNum" idx="12"/>
          </p:nvPr>
        </p:nvSpPr>
        <p:spPr>
          <a:xfrm>
            <a:off x="511228" y="4983088"/>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
        <p:nvSpPr>
          <p:cNvPr id="136" name="Google Shape;136;p41"/>
          <p:cNvSpPr txBox="1"/>
          <p:nvPr/>
        </p:nvSpPr>
        <p:spPr>
          <a:xfrm>
            <a:off x="1808316" y="648005"/>
            <a:ext cx="457319"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chemeClr val="accent1"/>
                </a:solidFill>
                <a:latin typeface="Arial"/>
                <a:ea typeface="Arial"/>
                <a:cs typeface="Arial"/>
                <a:sym typeface="Arial"/>
              </a:rPr>
              <a:t>“</a:t>
            </a:r>
            <a:endParaRPr/>
          </a:p>
        </p:txBody>
      </p:sp>
      <p:sp>
        <p:nvSpPr>
          <p:cNvPr id="137" name="Google Shape;137;p41"/>
          <p:cNvSpPr txBox="1"/>
          <p:nvPr/>
        </p:nvSpPr>
        <p:spPr>
          <a:xfrm>
            <a:off x="8169533" y="2905306"/>
            <a:ext cx="457319"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8000">
                <a:solidFill>
                  <a:schemeClr val="accent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38"/>
        <p:cNvGrpSpPr/>
        <p:nvPr/>
      </p:nvGrpSpPr>
      <p:grpSpPr>
        <a:xfrm>
          <a:off x="0" y="0"/>
          <a:ext cx="0" cy="0"/>
          <a:chOff x="0" y="0"/>
          <a:chExt cx="0" cy="0"/>
        </a:xfrm>
      </p:grpSpPr>
      <p:sp>
        <p:nvSpPr>
          <p:cNvPr id="139" name="Google Shape;139;p42"/>
          <p:cNvSpPr txBox="1">
            <a:spLocks noGrp="1"/>
          </p:cNvSpPr>
          <p:nvPr>
            <p:ph type="title"/>
          </p:nvPr>
        </p:nvSpPr>
        <p:spPr>
          <a:xfrm>
            <a:off x="1942416" y="627407"/>
            <a:ext cx="6591984" cy="288002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4800"/>
              <a:buFont typeface="Century Gothic"/>
              <a:buNone/>
              <a:defRPr sz="4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42"/>
          <p:cNvSpPr txBox="1">
            <a:spLocks noGrp="1"/>
          </p:cNvSpPr>
          <p:nvPr>
            <p:ph type="body" idx="1"/>
          </p:nvPr>
        </p:nvSpPr>
        <p:spPr>
          <a:xfrm>
            <a:off x="1942415" y="4343400"/>
            <a:ext cx="6591985" cy="838200"/>
          </a:xfrm>
          <a:prstGeom prst="rect">
            <a:avLst/>
          </a:prstGeom>
          <a:noFill/>
          <a:ln>
            <a:noFill/>
          </a:ln>
        </p:spPr>
        <p:txBody>
          <a:bodyPr spcFirstLastPara="1" wrap="square" lIns="91425" tIns="45700" rIns="91425" bIns="45700" anchor="b" anchorCtr="0">
            <a:noAutofit/>
          </a:bodyPr>
          <a:lstStyle>
            <a:lvl1pPr marL="457200" lvl="0" indent="-228600" algn="l">
              <a:spcBef>
                <a:spcPts val="1000"/>
              </a:spcBef>
              <a:spcAft>
                <a:spcPts val="0"/>
              </a:spcAft>
              <a:buSzPts val="2400"/>
              <a:buFont typeface="Century Gothic"/>
              <a:buNone/>
              <a:defRPr sz="2400">
                <a:solidFill>
                  <a:schemeClr val="accent1"/>
                </a:solidFill>
              </a:defRPr>
            </a:lvl1pPr>
            <a:lvl2pPr marL="914400" lvl="1" indent="-228600" algn="l">
              <a:spcBef>
                <a:spcPts val="1000"/>
              </a:spcBef>
              <a:spcAft>
                <a:spcPts val="0"/>
              </a:spcAft>
              <a:buSzPts val="1600"/>
              <a:buFont typeface="Century Gothic"/>
              <a:buNone/>
              <a:defRPr/>
            </a:lvl2pPr>
            <a:lvl3pPr marL="1371600" lvl="2" indent="-228600" algn="l">
              <a:spcBef>
                <a:spcPts val="1000"/>
              </a:spcBef>
              <a:spcAft>
                <a:spcPts val="0"/>
              </a:spcAft>
              <a:buSzPts val="1400"/>
              <a:buFont typeface="Century Gothic"/>
              <a:buNone/>
              <a:defRPr/>
            </a:lvl3pPr>
            <a:lvl4pPr marL="1828800" lvl="3" indent="-228600" algn="l">
              <a:spcBef>
                <a:spcPts val="1000"/>
              </a:spcBef>
              <a:spcAft>
                <a:spcPts val="0"/>
              </a:spcAft>
              <a:buSzPts val="1200"/>
              <a:buFont typeface="Century Gothic"/>
              <a:buNone/>
              <a:defRPr/>
            </a:lvl4pPr>
            <a:lvl5pPr marL="2286000" lvl="4" indent="-228600" algn="l">
              <a:spcBef>
                <a:spcPts val="1000"/>
              </a:spcBef>
              <a:spcAft>
                <a:spcPts val="0"/>
              </a:spcAft>
              <a:buSzPts val="1200"/>
              <a:buFont typeface="Century Gothic"/>
              <a:buNone/>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41" name="Google Shape;141;p42"/>
          <p:cNvSpPr txBox="1">
            <a:spLocks noGrp="1"/>
          </p:cNvSpPr>
          <p:nvPr>
            <p:ph type="body" idx="2"/>
          </p:nvPr>
        </p:nvSpPr>
        <p:spPr>
          <a:xfrm>
            <a:off x="1942415" y="5181600"/>
            <a:ext cx="6591985" cy="729622"/>
          </a:xfrm>
          <a:prstGeom prst="rect">
            <a:avLst/>
          </a:prstGeom>
          <a:noFill/>
          <a:ln>
            <a:noFill/>
          </a:ln>
        </p:spPr>
        <p:txBody>
          <a:bodyPr spcFirstLastPara="1" wrap="square" lIns="91425" tIns="45700" rIns="91425" bIns="45700" anchor="t" anchorCtr="0">
            <a:normAutofit/>
          </a:bodyPr>
          <a:lstStyle>
            <a:lvl1pPr marL="457200" lvl="0" indent="-228600" algn="l">
              <a:spcBef>
                <a:spcPts val="1000"/>
              </a:spcBef>
              <a:spcAft>
                <a:spcPts val="0"/>
              </a:spcAft>
              <a:buSzPts val="1800"/>
              <a:buNone/>
              <a:defRPr>
                <a:solidFill>
                  <a:srgbClr val="595959"/>
                </a:solidFill>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42" name="Google Shape;142;p42"/>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42"/>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42"/>
          <p:cNvSpPr/>
          <p:nvPr/>
        </p:nvSpPr>
        <p:spPr>
          <a:xfrm rot="10800000" flipH="1">
            <a:off x="58" y="4910660"/>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42"/>
          <p:cNvSpPr txBox="1">
            <a:spLocks noGrp="1"/>
          </p:cNvSpPr>
          <p:nvPr>
            <p:ph type="sldNum" idx="12"/>
          </p:nvPr>
        </p:nvSpPr>
        <p:spPr>
          <a:xfrm>
            <a:off x="511228" y="4983088"/>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6"/>
        <p:cNvGrpSpPr/>
        <p:nvPr/>
      </p:nvGrpSpPr>
      <p:grpSpPr>
        <a:xfrm>
          <a:off x="0" y="0"/>
          <a:ext cx="0" cy="0"/>
          <a:chOff x="0" y="0"/>
          <a:chExt cx="0" cy="0"/>
        </a:xfrm>
      </p:grpSpPr>
      <p:sp>
        <p:nvSpPr>
          <p:cNvPr id="147" name="Google Shape;147;p43"/>
          <p:cNvSpPr txBox="1">
            <a:spLocks noGrp="1"/>
          </p:cNvSpPr>
          <p:nvPr>
            <p:ph type="title"/>
          </p:nvPr>
        </p:nvSpPr>
        <p:spPr>
          <a:xfrm>
            <a:off x="1945200" y="624110"/>
            <a:ext cx="6589200" cy="128089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43"/>
          <p:cNvSpPr txBox="1">
            <a:spLocks noGrp="1"/>
          </p:cNvSpPr>
          <p:nvPr>
            <p:ph type="body" idx="1"/>
          </p:nvPr>
        </p:nvSpPr>
        <p:spPr>
          <a:xfrm rot="5400000">
            <a:off x="3295307" y="780707"/>
            <a:ext cx="3886200" cy="6591985"/>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49" name="Google Shape;149;p43"/>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43"/>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43"/>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43"/>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44"/>
          <p:cNvSpPr txBox="1">
            <a:spLocks noGrp="1"/>
          </p:cNvSpPr>
          <p:nvPr>
            <p:ph type="title"/>
          </p:nvPr>
        </p:nvSpPr>
        <p:spPr>
          <a:xfrm rot="5400000">
            <a:off x="5064693" y="2441248"/>
            <a:ext cx="5283817" cy="1656132"/>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rgbClr val="262626"/>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44"/>
          <p:cNvSpPr txBox="1">
            <a:spLocks noGrp="1"/>
          </p:cNvSpPr>
          <p:nvPr>
            <p:ph type="body" idx="1"/>
          </p:nvPr>
        </p:nvSpPr>
        <p:spPr>
          <a:xfrm rot="5400000">
            <a:off x="1658681" y="911140"/>
            <a:ext cx="5283817" cy="4716348"/>
          </a:xfrm>
          <a:prstGeom prst="rect">
            <a:avLst/>
          </a:prstGeom>
          <a:noFill/>
          <a:ln>
            <a:noFill/>
          </a:ln>
        </p:spPr>
        <p:txBody>
          <a:bodyPr spcFirstLastPara="1" wrap="square" lIns="91425" tIns="45700" rIns="91425" bIns="45700" anchor="t" anchorCtr="0">
            <a:normAutofit/>
          </a:bodyPr>
          <a:lstStyle>
            <a:lvl1pPr marL="457200" lvl="0" indent="-342900" algn="l">
              <a:spcBef>
                <a:spcPts val="1000"/>
              </a:spcBef>
              <a:spcAft>
                <a:spcPts val="0"/>
              </a:spcAft>
              <a:buSzPts val="1800"/>
              <a:buChar char="🠶"/>
              <a:defRPr/>
            </a:lvl1pPr>
            <a:lvl2pPr marL="914400" lvl="1" indent="-342900" algn="l">
              <a:spcBef>
                <a:spcPts val="1000"/>
              </a:spcBef>
              <a:spcAft>
                <a:spcPts val="0"/>
              </a:spcAft>
              <a:buSzPts val="1800"/>
              <a:buChar char="🠶"/>
              <a:defRPr/>
            </a:lvl2pPr>
            <a:lvl3pPr marL="1371600" lvl="2" indent="-342900" algn="l">
              <a:spcBef>
                <a:spcPts val="1000"/>
              </a:spcBef>
              <a:spcAft>
                <a:spcPts val="0"/>
              </a:spcAft>
              <a:buSzPts val="1800"/>
              <a:buChar char="🠶"/>
              <a:defRPr/>
            </a:lvl3pPr>
            <a:lvl4pPr marL="1828800" lvl="3" indent="-342900" algn="l">
              <a:spcBef>
                <a:spcPts val="1000"/>
              </a:spcBef>
              <a:spcAft>
                <a:spcPts val="0"/>
              </a:spcAft>
              <a:buSzPts val="1800"/>
              <a:buChar char="🠶"/>
              <a:defRPr/>
            </a:lvl4pPr>
            <a:lvl5pPr marL="2286000" lvl="4" indent="-342900" algn="l">
              <a:spcBef>
                <a:spcPts val="1000"/>
              </a:spcBef>
              <a:spcAft>
                <a:spcPts val="0"/>
              </a:spcAft>
              <a:buSzPts val="1800"/>
              <a:buChar char="🠶"/>
              <a:defRPr/>
            </a:lvl5pPr>
            <a:lvl6pPr marL="2743200" lvl="5" indent="-342900" algn="l">
              <a:spcBef>
                <a:spcPts val="1000"/>
              </a:spcBef>
              <a:spcAft>
                <a:spcPts val="0"/>
              </a:spcAft>
              <a:buSzPts val="1800"/>
              <a:buChar char="🠶"/>
              <a:defRPr/>
            </a:lvl6pPr>
            <a:lvl7pPr marL="3200400" lvl="6" indent="-342900" algn="l">
              <a:spcBef>
                <a:spcPts val="1000"/>
              </a:spcBef>
              <a:spcAft>
                <a:spcPts val="0"/>
              </a:spcAft>
              <a:buSzPts val="1800"/>
              <a:buChar char="🠶"/>
              <a:defRPr/>
            </a:lvl7pPr>
            <a:lvl8pPr marL="3657600" lvl="7" indent="-342900" algn="l">
              <a:spcBef>
                <a:spcPts val="1000"/>
              </a:spcBef>
              <a:spcAft>
                <a:spcPts val="0"/>
              </a:spcAft>
              <a:buSzPts val="1800"/>
              <a:buChar char="🠶"/>
              <a:defRPr/>
            </a:lvl8pPr>
            <a:lvl9pPr marL="4114800" lvl="8" indent="-342900" algn="l">
              <a:spcBef>
                <a:spcPts val="1000"/>
              </a:spcBef>
              <a:spcAft>
                <a:spcPts val="0"/>
              </a:spcAft>
              <a:buSzPts val="1800"/>
              <a:buChar char="🠶"/>
              <a:defRPr/>
            </a:lvl9pPr>
          </a:lstStyle>
          <a:p>
            <a:endParaRPr/>
          </a:p>
        </p:txBody>
      </p:sp>
      <p:sp>
        <p:nvSpPr>
          <p:cNvPr id="156" name="Google Shape;156;p44"/>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44"/>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44"/>
          <p:cNvSpPr/>
          <p:nvPr/>
        </p:nvSpPr>
        <p:spPr>
          <a:xfrm rot="10800000" flipH="1">
            <a:off x="58" y="711194"/>
            <a:ext cx="1358356" cy="508005"/>
          </a:xfrm>
          <a:custGeom>
            <a:avLst/>
            <a:gdLst/>
            <a:ahLst/>
            <a:cxnLst/>
            <a:rect l="l" t="t" r="r" b="b"/>
            <a:pathLst>
              <a:path w="7908" h="10000" extrusionOk="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44"/>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5"/>
        <p:cNvGrpSpPr/>
        <p:nvPr/>
      </p:nvGrpSpPr>
      <p:grpSpPr>
        <a:xfrm>
          <a:off x="0" y="0"/>
          <a:ext cx="0" cy="0"/>
          <a:chOff x="0" y="0"/>
          <a:chExt cx="0" cy="0"/>
        </a:xfrm>
      </p:grpSpPr>
      <p:grpSp>
        <p:nvGrpSpPr>
          <p:cNvPr id="6" name="Google Shape;6;p28"/>
          <p:cNvGrpSpPr/>
          <p:nvPr/>
        </p:nvGrpSpPr>
        <p:grpSpPr>
          <a:xfrm>
            <a:off x="1" y="228600"/>
            <a:ext cx="1981200" cy="6638628"/>
            <a:chOff x="2487613" y="285750"/>
            <a:chExt cx="2428875" cy="5654676"/>
          </a:xfrm>
        </p:grpSpPr>
        <p:sp>
          <p:nvSpPr>
            <p:cNvPr id="7" name="Google Shape;7;p28"/>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p28"/>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28"/>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8"/>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8"/>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8"/>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8"/>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8"/>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8"/>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8"/>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8"/>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8"/>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 name="Google Shape;19;p28"/>
          <p:cNvGrpSpPr/>
          <p:nvPr/>
        </p:nvGrpSpPr>
        <p:grpSpPr>
          <a:xfrm>
            <a:off x="20421" y="285"/>
            <a:ext cx="1952272" cy="6852968"/>
            <a:chOff x="6627813" y="195717"/>
            <a:chExt cx="1952625" cy="5678034"/>
          </a:xfrm>
        </p:grpSpPr>
        <p:sp>
          <p:nvSpPr>
            <p:cNvPr id="20" name="Google Shape;20;p28"/>
            <p:cNvSpPr/>
            <p:nvPr/>
          </p:nvSpPr>
          <p:spPr>
            <a:xfrm>
              <a:off x="6627813" y="195717"/>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8"/>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8"/>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8"/>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8"/>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8"/>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8"/>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8"/>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8"/>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8"/>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8"/>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8"/>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 name="Google Shape;32;p28"/>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8"/>
          <p:cNvSpPr txBox="1">
            <a:spLocks noGrp="1"/>
          </p:cNvSpPr>
          <p:nvPr>
            <p:ph type="title"/>
          </p:nvPr>
        </p:nvSpPr>
        <p:spPr>
          <a:xfrm>
            <a:off x="1945200" y="624110"/>
            <a:ext cx="6589200" cy="128089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262626"/>
              </a:buClr>
              <a:buSzPts val="3600"/>
              <a:buFont typeface="Century Gothic"/>
              <a:buNone/>
              <a:defRPr sz="3600" b="0" i="0" u="none" strike="noStrike" cap="none">
                <a:solidFill>
                  <a:srgbClr val="262626"/>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34" name="Google Shape;34;p28"/>
          <p:cNvSpPr txBox="1">
            <a:spLocks noGrp="1"/>
          </p:cNvSpPr>
          <p:nvPr>
            <p:ph type="body" idx="1"/>
          </p:nvPr>
        </p:nvSpPr>
        <p:spPr>
          <a:xfrm>
            <a:off x="1942415" y="2133600"/>
            <a:ext cx="6591985" cy="3886200"/>
          </a:xfrm>
          <a:prstGeom prst="rect">
            <a:avLst/>
          </a:prstGeom>
          <a:noFill/>
          <a:ln>
            <a:noFill/>
          </a:ln>
        </p:spPr>
        <p:txBody>
          <a:bodyPr spcFirstLastPara="1" wrap="square" lIns="91425" tIns="45700" rIns="91425" bIns="45700" anchor="t" anchorCtr="0">
            <a:normAutofit/>
          </a:bodyPr>
          <a:lstStyle>
            <a:lvl1pPr marL="457200" marR="0" lvl="0" indent="-342900" algn="l" rtl="0">
              <a:spcBef>
                <a:spcPts val="1000"/>
              </a:spcBef>
              <a:spcAft>
                <a:spcPts val="0"/>
              </a:spcAft>
              <a:buClr>
                <a:schemeClr val="accent1"/>
              </a:buClr>
              <a:buSzPts val="1800"/>
              <a:buFont typeface="Noto Sans Symbols"/>
              <a:buChar char="🠶"/>
              <a:defRPr sz="1800" b="0" i="0" u="none" strike="noStrike" cap="none">
                <a:solidFill>
                  <a:srgbClr val="3F3F3F"/>
                </a:solidFill>
                <a:latin typeface="Century Gothic"/>
                <a:ea typeface="Century Gothic"/>
                <a:cs typeface="Century Gothic"/>
                <a:sym typeface="Century Gothic"/>
              </a:defRPr>
            </a:lvl1pPr>
            <a:lvl2pPr marL="914400" marR="0" lvl="1" indent="-330200" algn="l" rtl="0">
              <a:spcBef>
                <a:spcPts val="1000"/>
              </a:spcBef>
              <a:spcAft>
                <a:spcPts val="0"/>
              </a:spcAft>
              <a:buClr>
                <a:schemeClr val="accent1"/>
              </a:buClr>
              <a:buSzPts val="160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317500" algn="l" rtl="0">
              <a:spcBef>
                <a:spcPts val="1000"/>
              </a:spcBef>
              <a:spcAft>
                <a:spcPts val="0"/>
              </a:spcAft>
              <a:buClr>
                <a:schemeClr val="accent1"/>
              </a:buClr>
              <a:buSzPts val="140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828800" marR="0" lvl="3"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304800" algn="l" rtl="0">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35" name="Google Shape;35;p28"/>
          <p:cNvSpPr txBox="1">
            <a:spLocks noGrp="1"/>
          </p:cNvSpPr>
          <p:nvPr>
            <p:ph type="dt" idx="10"/>
          </p:nvPr>
        </p:nvSpPr>
        <p:spPr>
          <a:xfrm>
            <a:off x="7772400" y="6135089"/>
            <a:ext cx="766380" cy="370171"/>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6" name="Google Shape;36;p28"/>
          <p:cNvSpPr txBox="1">
            <a:spLocks noGrp="1"/>
          </p:cNvSpPr>
          <p:nvPr>
            <p:ph type="ftr" idx="11"/>
          </p:nvPr>
        </p:nvSpPr>
        <p:spPr>
          <a:xfrm>
            <a:off x="1942415" y="6135809"/>
            <a:ext cx="5716488"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7" name="Google Shape;37;p28"/>
          <p:cNvSpPr txBox="1">
            <a:spLocks noGrp="1"/>
          </p:cNvSpPr>
          <p:nvPr>
            <p:ph type="sldNum" idx="12"/>
          </p:nvPr>
        </p:nvSpPr>
        <p:spPr>
          <a:xfrm>
            <a:off x="511228" y="787783"/>
            <a:ext cx="584978"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000" b="0" i="0" u="none" strike="noStrike" cap="none">
                <a:solidFill>
                  <a:srgbClr val="FEFFFF"/>
                </a:solidFill>
                <a:latin typeface="Century Gothic"/>
                <a:ea typeface="Century Gothic"/>
                <a:cs typeface="Century Gothic"/>
                <a:sym typeface="Century Gothic"/>
              </a:defRPr>
            </a:lvl1pPr>
            <a:lvl2pPr marL="0" marR="0" lvl="1" indent="0" algn="r" rtl="0">
              <a:spcBef>
                <a:spcPts val="0"/>
              </a:spcBef>
              <a:buNone/>
              <a:defRPr sz="2000" b="0" i="0" u="none" strike="noStrike" cap="none">
                <a:solidFill>
                  <a:srgbClr val="FEFFFF"/>
                </a:solidFill>
                <a:latin typeface="Century Gothic"/>
                <a:ea typeface="Century Gothic"/>
                <a:cs typeface="Century Gothic"/>
                <a:sym typeface="Century Gothic"/>
              </a:defRPr>
            </a:lvl2pPr>
            <a:lvl3pPr marL="0" marR="0" lvl="2" indent="0" algn="r" rtl="0">
              <a:spcBef>
                <a:spcPts val="0"/>
              </a:spcBef>
              <a:buNone/>
              <a:defRPr sz="2000" b="0" i="0" u="none" strike="noStrike" cap="none">
                <a:solidFill>
                  <a:srgbClr val="FEFFFF"/>
                </a:solidFill>
                <a:latin typeface="Century Gothic"/>
                <a:ea typeface="Century Gothic"/>
                <a:cs typeface="Century Gothic"/>
                <a:sym typeface="Century Gothic"/>
              </a:defRPr>
            </a:lvl3pPr>
            <a:lvl4pPr marL="0" marR="0" lvl="3" indent="0" algn="r" rtl="0">
              <a:spcBef>
                <a:spcPts val="0"/>
              </a:spcBef>
              <a:buNone/>
              <a:defRPr sz="2000" b="0" i="0" u="none" strike="noStrike" cap="none">
                <a:solidFill>
                  <a:srgbClr val="FEFFFF"/>
                </a:solidFill>
                <a:latin typeface="Century Gothic"/>
                <a:ea typeface="Century Gothic"/>
                <a:cs typeface="Century Gothic"/>
                <a:sym typeface="Century Gothic"/>
              </a:defRPr>
            </a:lvl4pPr>
            <a:lvl5pPr marL="0" marR="0" lvl="4" indent="0" algn="r" rtl="0">
              <a:spcBef>
                <a:spcPts val="0"/>
              </a:spcBef>
              <a:buNone/>
              <a:defRPr sz="2000" b="0" i="0" u="none" strike="noStrike" cap="none">
                <a:solidFill>
                  <a:srgbClr val="FEFFFF"/>
                </a:solidFill>
                <a:latin typeface="Century Gothic"/>
                <a:ea typeface="Century Gothic"/>
                <a:cs typeface="Century Gothic"/>
                <a:sym typeface="Century Gothic"/>
              </a:defRPr>
            </a:lvl5pPr>
            <a:lvl6pPr marL="0" marR="0" lvl="5" indent="0" algn="r" rtl="0">
              <a:spcBef>
                <a:spcPts val="0"/>
              </a:spcBef>
              <a:buNone/>
              <a:defRPr sz="2000" b="0" i="0" u="none" strike="noStrike" cap="none">
                <a:solidFill>
                  <a:srgbClr val="FEFFFF"/>
                </a:solidFill>
                <a:latin typeface="Century Gothic"/>
                <a:ea typeface="Century Gothic"/>
                <a:cs typeface="Century Gothic"/>
                <a:sym typeface="Century Gothic"/>
              </a:defRPr>
            </a:lvl6pPr>
            <a:lvl7pPr marL="0" marR="0" lvl="6" indent="0" algn="r" rtl="0">
              <a:spcBef>
                <a:spcPts val="0"/>
              </a:spcBef>
              <a:buNone/>
              <a:defRPr sz="2000" b="0" i="0" u="none" strike="noStrike" cap="none">
                <a:solidFill>
                  <a:srgbClr val="FEFFFF"/>
                </a:solidFill>
                <a:latin typeface="Century Gothic"/>
                <a:ea typeface="Century Gothic"/>
                <a:cs typeface="Century Gothic"/>
                <a:sym typeface="Century Gothic"/>
              </a:defRPr>
            </a:lvl7pPr>
            <a:lvl8pPr marL="0" marR="0" lvl="7" indent="0" algn="r" rtl="0">
              <a:spcBef>
                <a:spcPts val="0"/>
              </a:spcBef>
              <a:buNone/>
              <a:defRPr sz="2000" b="0" i="0" u="none" strike="noStrike" cap="none">
                <a:solidFill>
                  <a:srgbClr val="FEFFFF"/>
                </a:solidFill>
                <a:latin typeface="Century Gothic"/>
                <a:ea typeface="Century Gothic"/>
                <a:cs typeface="Century Gothic"/>
                <a:sym typeface="Century Gothic"/>
              </a:defRPr>
            </a:lvl8pPr>
            <a:lvl9pPr marL="0" marR="0" lvl="8" indent="0" algn="r" rtl="0">
              <a:spcBef>
                <a:spcPts val="0"/>
              </a:spcBef>
              <a:buNone/>
              <a:defRPr sz="2000" b="0" i="0" u="none" strike="noStrike" cap="none">
                <a:solidFill>
                  <a:srgbClr val="FEFFF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
          <p:cNvSpPr txBox="1">
            <a:spLocks noGrp="1"/>
          </p:cNvSpPr>
          <p:nvPr>
            <p:ph type="ctrTitle"/>
          </p:nvPr>
        </p:nvSpPr>
        <p:spPr>
          <a:xfrm>
            <a:off x="1942416" y="2514601"/>
            <a:ext cx="6600451" cy="2262781"/>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rgbClr val="262626"/>
              </a:buClr>
              <a:buSzPts val="5400"/>
              <a:buFont typeface="Century Gothic"/>
              <a:buNone/>
            </a:pPr>
            <a:r>
              <a:rPr lang="en-US"/>
              <a:t>Loi-cadre</a:t>
            </a:r>
            <a:endParaRPr/>
          </a:p>
        </p:txBody>
      </p:sp>
      <p:sp>
        <p:nvSpPr>
          <p:cNvPr id="165" name="Google Shape;165;p1"/>
          <p:cNvSpPr txBox="1">
            <a:spLocks noGrp="1"/>
          </p:cNvSpPr>
          <p:nvPr>
            <p:ph type="subTitle" idx="1"/>
          </p:nvPr>
        </p:nvSpPr>
        <p:spPr>
          <a:xfrm>
            <a:off x="1942416" y="4777380"/>
            <a:ext cx="6600451" cy="112628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800"/>
              <a:buNone/>
            </a:pPr>
            <a:r>
              <a:rPr lang="en-US"/>
              <a:t>Pourquoi cette loi-cadre est-elle néfaste pour les médecins (et pour les soins de santé) ?</a:t>
            </a:r>
            <a:endParaRPr/>
          </a:p>
          <a:p>
            <a:pPr marL="0" lvl="0" indent="0" algn="l" rtl="0">
              <a:spcBef>
                <a:spcPts val="1000"/>
              </a:spcBef>
              <a:spcAft>
                <a:spcPts val="0"/>
              </a:spcAft>
              <a:buSzPts val="18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sz="3600">
                <a:solidFill>
                  <a:srgbClr val="262626"/>
                </a:solidFill>
                <a:latin typeface="Century Gothic"/>
                <a:ea typeface="Century Gothic"/>
                <a:cs typeface="Century Gothic"/>
                <a:sym typeface="Century Gothic"/>
              </a:rPr>
              <a:t>Qu’est-ce que la Medicomut ?</a:t>
            </a:r>
            <a:endParaRPr/>
          </a:p>
        </p:txBody>
      </p:sp>
      <p:sp>
        <p:nvSpPr>
          <p:cNvPr id="171" name="Google Shape;171;p2"/>
          <p:cNvSpPr txBox="1">
            <a:spLocks noGrp="1"/>
          </p:cNvSpPr>
          <p:nvPr>
            <p:ph type="body" idx="1"/>
          </p:nvPr>
        </p:nvSpPr>
        <p:spPr>
          <a:xfrm>
            <a:off x="1423555" y="2133599"/>
            <a:ext cx="7502236" cy="4412673"/>
          </a:xfrm>
          <a:prstGeom prst="rect">
            <a:avLst/>
          </a:prstGeom>
          <a:noFill/>
          <a:ln>
            <a:noFill/>
          </a:ln>
        </p:spPr>
        <p:txBody>
          <a:bodyPr spcFirstLastPara="1" wrap="square" lIns="91425" tIns="45700" rIns="91425" bIns="45700" anchor="t" anchorCtr="0">
            <a:normAutofit fontScale="85000" lnSpcReduction="20000"/>
          </a:bodyPr>
          <a:lstStyle/>
          <a:p>
            <a:pPr marL="342900" lvl="0" indent="-342900" algn="l" rtl="0">
              <a:spcBef>
                <a:spcPts val="0"/>
              </a:spcBef>
              <a:spcAft>
                <a:spcPts val="0"/>
              </a:spcAft>
              <a:buSzPct val="100000"/>
              <a:buFont typeface="Wingdings" panose="05000000000000000000" pitchFamily="2" charset="2"/>
              <a:buChar char="Ø"/>
            </a:pPr>
            <a:r>
              <a:rPr lang="en-US" dirty="0"/>
              <a:t>= Commission Nationale Médico-</a:t>
            </a:r>
            <a:r>
              <a:rPr lang="en-US" dirty="0" err="1"/>
              <a:t>Mutualiste</a:t>
            </a:r>
            <a:r>
              <a:rPr lang="en-US" dirty="0"/>
              <a:t> (</a:t>
            </a:r>
            <a:r>
              <a:rPr lang="en-US" dirty="0" err="1"/>
              <a:t>CNMM</a:t>
            </a:r>
            <a:r>
              <a:rPr lang="en-US" dirty="0"/>
              <a:t>)</a:t>
            </a:r>
            <a:endParaRPr dirty="0"/>
          </a:p>
          <a:p>
            <a:pPr marL="342900" lvl="0" indent="-342900" algn="l" rtl="0">
              <a:spcBef>
                <a:spcPts val="1000"/>
              </a:spcBef>
              <a:spcAft>
                <a:spcPts val="0"/>
              </a:spcAft>
              <a:buSzPct val="100000"/>
              <a:buFont typeface="Wingdings" panose="05000000000000000000" pitchFamily="2" charset="2"/>
              <a:buChar char="Ø"/>
            </a:pPr>
            <a:r>
              <a:rPr lang="en-US" b="1" dirty="0"/>
              <a:t>Mission </a:t>
            </a:r>
            <a:r>
              <a:rPr lang="en-US" b="1" dirty="0" err="1"/>
              <a:t>principale</a:t>
            </a:r>
            <a:r>
              <a:rPr lang="en-US" b="1" dirty="0"/>
              <a:t> : gestion </a:t>
            </a:r>
            <a:r>
              <a:rPr lang="en-US" b="1" dirty="0" err="1"/>
              <a:t>d’environ</a:t>
            </a:r>
            <a:r>
              <a:rPr lang="en-US" b="1" dirty="0"/>
              <a:t> 10 milliards </a:t>
            </a:r>
            <a:r>
              <a:rPr lang="en-US" b="1" dirty="0" err="1"/>
              <a:t>d’euros</a:t>
            </a:r>
            <a:endParaRPr b="1" dirty="0"/>
          </a:p>
          <a:p>
            <a:pPr marL="342900" lvl="0" indent="-342900" algn="l" rtl="0">
              <a:spcBef>
                <a:spcPts val="1000"/>
              </a:spcBef>
              <a:spcAft>
                <a:spcPts val="0"/>
              </a:spcAft>
              <a:buSzPct val="100000"/>
              <a:buFont typeface="Wingdings" panose="05000000000000000000" pitchFamily="2" charset="2"/>
              <a:buChar char="Ø"/>
            </a:pPr>
            <a:r>
              <a:rPr lang="en-US" dirty="0"/>
              <a:t>Commission </a:t>
            </a:r>
            <a:r>
              <a:rPr lang="en-US" dirty="0" err="1"/>
              <a:t>paritaire</a:t>
            </a:r>
            <a:r>
              <a:rPr lang="en-US" dirty="0"/>
              <a:t> </a:t>
            </a:r>
            <a:r>
              <a:rPr lang="en-US" dirty="0" err="1"/>
              <a:t>composée</a:t>
            </a:r>
            <a:r>
              <a:rPr lang="en-US" dirty="0"/>
              <a:t> de :</a:t>
            </a:r>
            <a:endParaRPr dirty="0"/>
          </a:p>
          <a:p>
            <a:pPr marL="742950" lvl="1" indent="-285750" algn="l" rtl="0">
              <a:spcBef>
                <a:spcPts val="1000"/>
              </a:spcBef>
              <a:spcAft>
                <a:spcPts val="0"/>
              </a:spcAft>
              <a:buSzPct val="100000"/>
              <a:buFont typeface="Wingdings" panose="05000000000000000000" pitchFamily="2" charset="2"/>
              <a:buChar char="Ø"/>
            </a:pPr>
            <a:r>
              <a:rPr lang="en-US" dirty="0"/>
              <a:t>12 </a:t>
            </a:r>
            <a:r>
              <a:rPr lang="en-US" dirty="0" err="1"/>
              <a:t>sièges</a:t>
            </a:r>
            <a:r>
              <a:rPr lang="en-US" dirty="0"/>
              <a:t> pour les </a:t>
            </a:r>
            <a:r>
              <a:rPr lang="en-US" dirty="0" err="1"/>
              <a:t>syndicats</a:t>
            </a:r>
            <a:r>
              <a:rPr lang="en-US" dirty="0"/>
              <a:t> </a:t>
            </a:r>
            <a:r>
              <a:rPr lang="en-US" dirty="0" err="1"/>
              <a:t>médicaux</a:t>
            </a:r>
            <a:r>
              <a:rPr lang="en-US" dirty="0"/>
              <a:t> </a:t>
            </a:r>
            <a:endParaRPr dirty="0"/>
          </a:p>
          <a:p>
            <a:pPr marL="1200150" lvl="2" indent="-285750" algn="l" rtl="0">
              <a:spcBef>
                <a:spcPts val="1000"/>
              </a:spcBef>
              <a:spcAft>
                <a:spcPts val="0"/>
              </a:spcAft>
              <a:buSzPct val="100000"/>
              <a:buFont typeface="Wingdings" panose="05000000000000000000" pitchFamily="2" charset="2"/>
              <a:buChar char="Ø"/>
            </a:pPr>
            <a:r>
              <a:rPr lang="en-US" dirty="0"/>
              <a:t>6 </a:t>
            </a:r>
            <a:r>
              <a:rPr lang="en-US" dirty="0" err="1"/>
              <a:t>généralistes</a:t>
            </a:r>
            <a:r>
              <a:rPr lang="en-US" dirty="0"/>
              <a:t>, </a:t>
            </a:r>
            <a:endParaRPr dirty="0"/>
          </a:p>
          <a:p>
            <a:pPr marL="1200150" lvl="2" indent="-285750" algn="l" rtl="0">
              <a:spcBef>
                <a:spcPts val="1000"/>
              </a:spcBef>
              <a:spcAft>
                <a:spcPts val="0"/>
              </a:spcAft>
              <a:buSzPct val="100000"/>
              <a:buFont typeface="Wingdings" panose="05000000000000000000" pitchFamily="2" charset="2"/>
              <a:buChar char="Ø"/>
            </a:pPr>
            <a:r>
              <a:rPr lang="en-US" dirty="0"/>
              <a:t>6 </a:t>
            </a:r>
            <a:r>
              <a:rPr lang="en-US" dirty="0" err="1"/>
              <a:t>spécialistes</a:t>
            </a:r>
            <a:r>
              <a:rPr lang="en-US" dirty="0"/>
              <a:t>, </a:t>
            </a:r>
            <a:r>
              <a:rPr lang="en-US" dirty="0" err="1"/>
              <a:t>selon</a:t>
            </a:r>
            <a:r>
              <a:rPr lang="en-US" dirty="0"/>
              <a:t> les </a:t>
            </a:r>
            <a:r>
              <a:rPr lang="en-US" dirty="0" err="1"/>
              <a:t>élections</a:t>
            </a:r>
            <a:r>
              <a:rPr lang="en-US" dirty="0"/>
              <a:t>)</a:t>
            </a:r>
            <a:endParaRPr dirty="0"/>
          </a:p>
          <a:p>
            <a:pPr marL="742950" lvl="1" indent="-285750" algn="l" rtl="0">
              <a:spcBef>
                <a:spcPts val="1000"/>
              </a:spcBef>
              <a:spcAft>
                <a:spcPts val="0"/>
              </a:spcAft>
              <a:buSzPct val="100000"/>
              <a:buFont typeface="Wingdings" panose="05000000000000000000" pitchFamily="2" charset="2"/>
              <a:buChar char="Ø"/>
            </a:pPr>
            <a:r>
              <a:rPr lang="en-US" dirty="0"/>
              <a:t>12 </a:t>
            </a:r>
            <a:r>
              <a:rPr lang="en-US" dirty="0" err="1"/>
              <a:t>sièges</a:t>
            </a:r>
            <a:r>
              <a:rPr lang="en-US" dirty="0"/>
              <a:t> pour les </a:t>
            </a:r>
            <a:r>
              <a:rPr lang="en-US" dirty="0" err="1"/>
              <a:t>mutualités</a:t>
            </a:r>
            <a:r>
              <a:rPr lang="en-US" dirty="0"/>
              <a:t> (</a:t>
            </a:r>
            <a:r>
              <a:rPr lang="en-US" dirty="0" err="1"/>
              <a:t>en</a:t>
            </a:r>
            <a:r>
              <a:rPr lang="en-US" dirty="0"/>
              <a:t> </a:t>
            </a:r>
            <a:r>
              <a:rPr lang="en-US" dirty="0" err="1"/>
              <a:t>fonction</a:t>
            </a:r>
            <a:r>
              <a:rPr lang="en-US" dirty="0"/>
              <a:t> du </a:t>
            </a:r>
            <a:r>
              <a:rPr lang="en-US" dirty="0" err="1"/>
              <a:t>nombre</a:t>
            </a:r>
            <a:r>
              <a:rPr lang="en-US" dirty="0"/>
              <a:t> de </a:t>
            </a:r>
            <a:r>
              <a:rPr lang="en-US" dirty="0" err="1"/>
              <a:t>membres</a:t>
            </a:r>
            <a:r>
              <a:rPr lang="en-US" dirty="0"/>
              <a:t>)</a:t>
            </a:r>
            <a:endParaRPr dirty="0"/>
          </a:p>
          <a:p>
            <a:pPr marL="382905" lvl="0" indent="-285750" algn="l" rtl="0">
              <a:spcBef>
                <a:spcPts val="1000"/>
              </a:spcBef>
              <a:spcAft>
                <a:spcPts val="0"/>
              </a:spcAft>
              <a:buSzPct val="100000"/>
              <a:buFont typeface="Wingdings" panose="05000000000000000000" pitchFamily="2" charset="2"/>
              <a:buChar char="Ø"/>
            </a:pPr>
            <a:endParaRPr dirty="0"/>
          </a:p>
          <a:p>
            <a:pPr marL="342900" lvl="0" indent="-342900" algn="l" rtl="0">
              <a:spcBef>
                <a:spcPts val="1000"/>
              </a:spcBef>
              <a:spcAft>
                <a:spcPts val="0"/>
              </a:spcAft>
              <a:buSzPct val="100000"/>
              <a:buFont typeface="Wingdings" panose="05000000000000000000" pitchFamily="2" charset="2"/>
              <a:buChar char="Ø"/>
            </a:pPr>
            <a:r>
              <a:rPr lang="en-US" dirty="0"/>
              <a:t>La </a:t>
            </a:r>
            <a:r>
              <a:rPr lang="en-US" dirty="0" err="1"/>
              <a:t>Medicomut</a:t>
            </a:r>
            <a:r>
              <a:rPr lang="en-US" dirty="0"/>
              <a:t> </a:t>
            </a:r>
            <a:r>
              <a:rPr lang="en-US" dirty="0" err="1"/>
              <a:t>décide</a:t>
            </a:r>
            <a:r>
              <a:rPr lang="en-US" dirty="0"/>
              <a:t> des :</a:t>
            </a:r>
            <a:endParaRPr dirty="0"/>
          </a:p>
          <a:p>
            <a:pPr marL="742950" lvl="1" indent="-285750" algn="l" rtl="0">
              <a:spcBef>
                <a:spcPts val="1000"/>
              </a:spcBef>
              <a:spcAft>
                <a:spcPts val="0"/>
              </a:spcAft>
              <a:buSzPct val="100000"/>
              <a:buFont typeface="Wingdings" panose="05000000000000000000" pitchFamily="2" charset="2"/>
              <a:buChar char="Ø"/>
            </a:pPr>
            <a:r>
              <a:rPr lang="en-US" dirty="0" err="1"/>
              <a:t>Tarifs</a:t>
            </a:r>
            <a:r>
              <a:rPr lang="en-US" dirty="0"/>
              <a:t> et </a:t>
            </a:r>
            <a:r>
              <a:rPr lang="en-US" dirty="0" err="1"/>
              <a:t>avantages</a:t>
            </a:r>
            <a:r>
              <a:rPr lang="en-US" dirty="0"/>
              <a:t> </a:t>
            </a:r>
            <a:r>
              <a:rPr lang="en-US" dirty="0" err="1"/>
              <a:t>sociaux</a:t>
            </a:r>
            <a:endParaRPr dirty="0"/>
          </a:p>
          <a:p>
            <a:pPr marL="742950" lvl="1" indent="-285750" algn="l" rtl="0">
              <a:spcBef>
                <a:spcPts val="1000"/>
              </a:spcBef>
              <a:spcAft>
                <a:spcPts val="0"/>
              </a:spcAft>
              <a:buSzPct val="100000"/>
              <a:buFont typeface="Wingdings" panose="05000000000000000000" pitchFamily="2" charset="2"/>
              <a:buChar char="Ø"/>
            </a:pPr>
            <a:r>
              <a:rPr lang="en-US" dirty="0" err="1"/>
              <a:t>Règles</a:t>
            </a:r>
            <a:r>
              <a:rPr lang="en-US" dirty="0"/>
              <a:t> </a:t>
            </a:r>
            <a:r>
              <a:rPr lang="en-US" dirty="0" err="1"/>
              <a:t>d'utilisation</a:t>
            </a:r>
            <a:r>
              <a:rPr lang="en-US" dirty="0"/>
              <a:t> </a:t>
            </a:r>
            <a:r>
              <a:rPr lang="en-US" dirty="0" err="1"/>
              <a:t>rationnelle</a:t>
            </a:r>
            <a:r>
              <a:rPr lang="en-US" dirty="0"/>
              <a:t> des </a:t>
            </a:r>
            <a:r>
              <a:rPr lang="en-US" dirty="0" err="1"/>
              <a:t>soins</a:t>
            </a:r>
            <a:endParaRPr dirty="0"/>
          </a:p>
          <a:p>
            <a:pPr marL="742950" lvl="1" indent="-285750" algn="l" rtl="0">
              <a:spcBef>
                <a:spcPts val="1000"/>
              </a:spcBef>
              <a:spcAft>
                <a:spcPts val="0"/>
              </a:spcAft>
              <a:buSzPct val="100000"/>
              <a:buFont typeface="Wingdings" panose="05000000000000000000" pitchFamily="2" charset="2"/>
              <a:buChar char="Ø"/>
            </a:pPr>
            <a:r>
              <a:rPr lang="en-US" dirty="0" err="1"/>
              <a:t>Organisation</a:t>
            </a:r>
            <a:r>
              <a:rPr lang="en-US" dirty="0"/>
              <a:t> des </a:t>
            </a:r>
            <a:r>
              <a:rPr lang="en-US" dirty="0" err="1"/>
              <a:t>soins</a:t>
            </a:r>
            <a:r>
              <a:rPr lang="en-US" dirty="0"/>
              <a:t> de santé</a:t>
            </a:r>
            <a:endParaRPr dirty="0"/>
          </a:p>
          <a:p>
            <a:pPr marL="742950" lvl="1" indent="-285750" algn="l" rtl="0">
              <a:spcBef>
                <a:spcPts val="1000"/>
              </a:spcBef>
              <a:spcAft>
                <a:spcPts val="0"/>
              </a:spcAft>
              <a:buSzPct val="100000"/>
              <a:buFont typeface="Wingdings" panose="05000000000000000000" pitchFamily="2" charset="2"/>
              <a:buChar char="Ø"/>
            </a:pPr>
            <a:r>
              <a:rPr lang="en-US" dirty="0"/>
              <a:t>Nomenclature</a:t>
            </a:r>
            <a:endParaRPr dirty="0"/>
          </a:p>
          <a:p>
            <a:pPr marL="742950" lvl="1" indent="-285750" algn="l" rtl="0">
              <a:spcBef>
                <a:spcPts val="1000"/>
              </a:spcBef>
              <a:spcAft>
                <a:spcPts val="0"/>
              </a:spcAft>
              <a:buSzPct val="100000"/>
              <a:buFont typeface="Wingdings" panose="05000000000000000000" pitchFamily="2" charset="2"/>
              <a:buChar char="Ø"/>
            </a:pPr>
            <a:r>
              <a:rPr lang="en-US" dirty="0"/>
              <a:t>Conventions entre </a:t>
            </a:r>
            <a:r>
              <a:rPr lang="en-US" dirty="0" err="1"/>
              <a:t>médecins</a:t>
            </a:r>
            <a:r>
              <a:rPr lang="en-US" dirty="0"/>
              <a:t> et </a:t>
            </a:r>
            <a:r>
              <a:rPr lang="en-US" dirty="0" err="1"/>
              <a:t>mutualités</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3"/>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sz="3600">
                <a:solidFill>
                  <a:srgbClr val="262626"/>
                </a:solidFill>
                <a:latin typeface="Century Gothic"/>
                <a:ea typeface="Century Gothic"/>
                <a:cs typeface="Century Gothic"/>
                <a:sym typeface="Century Gothic"/>
              </a:rPr>
              <a:t>Medicomut : CNMM</a:t>
            </a:r>
            <a:endParaRPr/>
          </a:p>
        </p:txBody>
      </p:sp>
      <p:sp>
        <p:nvSpPr>
          <p:cNvPr id="177" name="Google Shape;177;p3"/>
          <p:cNvSpPr txBox="1">
            <a:spLocks noGrp="1"/>
          </p:cNvSpPr>
          <p:nvPr>
            <p:ph type="body" idx="1"/>
          </p:nvPr>
        </p:nvSpPr>
        <p:spPr>
          <a:xfrm>
            <a:off x="1278082" y="1558636"/>
            <a:ext cx="7744691" cy="4977245"/>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Font typeface="Wingdings" panose="05000000000000000000" pitchFamily="2" charset="2"/>
              <a:buChar char="Ø"/>
            </a:pPr>
            <a:r>
              <a:rPr lang="en-US" b="1" dirty="0"/>
              <a:t>Nomenclature :</a:t>
            </a:r>
            <a:endParaRPr b="1" dirty="0"/>
          </a:p>
          <a:p>
            <a:pPr marL="742950" lvl="1" indent="-285750" algn="l" rtl="0">
              <a:spcBef>
                <a:spcPts val="1000"/>
              </a:spcBef>
              <a:spcAft>
                <a:spcPts val="0"/>
              </a:spcAft>
              <a:buSzPts val="1600"/>
              <a:buFont typeface="Wingdings" panose="05000000000000000000" pitchFamily="2" charset="2"/>
              <a:buChar char="Ø"/>
            </a:pPr>
            <a:r>
              <a:rPr lang="en-US" dirty="0"/>
              <a:t> La </a:t>
            </a:r>
            <a:r>
              <a:rPr lang="en-US" dirty="0" err="1"/>
              <a:t>Medicomut</a:t>
            </a:r>
            <a:r>
              <a:rPr lang="en-US" dirty="0"/>
              <a:t> propose des </a:t>
            </a:r>
            <a:r>
              <a:rPr lang="en-US" dirty="0" err="1"/>
              <a:t>ajustements</a:t>
            </a:r>
            <a:r>
              <a:rPr lang="en-US" dirty="0"/>
              <a:t> à la nomenclature des </a:t>
            </a:r>
            <a:r>
              <a:rPr lang="en-US" dirty="0" err="1"/>
              <a:t>prestations</a:t>
            </a:r>
            <a:r>
              <a:rPr lang="en-US" dirty="0"/>
              <a:t> </a:t>
            </a:r>
            <a:r>
              <a:rPr lang="en-US" dirty="0" err="1"/>
              <a:t>médicales</a:t>
            </a:r>
            <a:r>
              <a:rPr lang="en-US" dirty="0"/>
              <a:t>.</a:t>
            </a:r>
            <a:endParaRPr dirty="0"/>
          </a:p>
          <a:p>
            <a:pPr marL="342900" lvl="0" indent="-342900" algn="l" rtl="0">
              <a:spcBef>
                <a:spcPts val="1000"/>
              </a:spcBef>
              <a:spcAft>
                <a:spcPts val="0"/>
              </a:spcAft>
              <a:buSzPts val="1800"/>
              <a:buFont typeface="Wingdings" panose="05000000000000000000" pitchFamily="2" charset="2"/>
              <a:buChar char="Ø"/>
            </a:pPr>
            <a:r>
              <a:rPr lang="en-US" b="1" dirty="0" err="1"/>
              <a:t>Tarifs</a:t>
            </a:r>
            <a:r>
              <a:rPr lang="en-US" b="1" dirty="0"/>
              <a:t> et </a:t>
            </a:r>
            <a:r>
              <a:rPr lang="en-US" b="1" dirty="0" err="1"/>
              <a:t>avantages</a:t>
            </a:r>
            <a:r>
              <a:rPr lang="en-US" b="1" dirty="0"/>
              <a:t> : </a:t>
            </a:r>
            <a:endParaRPr b="1" dirty="0"/>
          </a:p>
          <a:p>
            <a:pPr marL="742950" lvl="1" indent="-285750" algn="l" rtl="0">
              <a:spcBef>
                <a:spcPts val="1000"/>
              </a:spcBef>
              <a:spcAft>
                <a:spcPts val="0"/>
              </a:spcAft>
              <a:buSzPts val="1600"/>
              <a:buFont typeface="Wingdings" panose="05000000000000000000" pitchFamily="2" charset="2"/>
              <a:buChar char="Ø"/>
            </a:pPr>
            <a:r>
              <a:rPr lang="en-US" dirty="0"/>
              <a:t>Elle fixe les </a:t>
            </a:r>
            <a:r>
              <a:rPr lang="en-US" dirty="0" err="1"/>
              <a:t>tarifs</a:t>
            </a:r>
            <a:r>
              <a:rPr lang="en-US" dirty="0"/>
              <a:t> </a:t>
            </a:r>
            <a:r>
              <a:rPr lang="en-US" dirty="0" err="1"/>
              <a:t>maximaux</a:t>
            </a:r>
            <a:r>
              <a:rPr lang="en-US" dirty="0"/>
              <a:t> et les </a:t>
            </a:r>
            <a:r>
              <a:rPr lang="en-US" dirty="0" err="1"/>
              <a:t>avantages</a:t>
            </a:r>
            <a:r>
              <a:rPr lang="en-US" dirty="0"/>
              <a:t> </a:t>
            </a:r>
            <a:r>
              <a:rPr lang="en-US" dirty="0" err="1"/>
              <a:t>sociaux</a:t>
            </a:r>
            <a:r>
              <a:rPr lang="en-US" dirty="0"/>
              <a:t> pour les </a:t>
            </a:r>
            <a:r>
              <a:rPr lang="en-US" dirty="0" err="1"/>
              <a:t>médecins</a:t>
            </a:r>
            <a:r>
              <a:rPr lang="en-US" dirty="0"/>
              <a:t> </a:t>
            </a:r>
            <a:r>
              <a:rPr lang="en-US" dirty="0" err="1"/>
              <a:t>conventionnés</a:t>
            </a:r>
            <a:r>
              <a:rPr lang="en-US" dirty="0"/>
              <a:t>.</a:t>
            </a:r>
            <a:endParaRPr dirty="0"/>
          </a:p>
          <a:p>
            <a:pPr marL="342900" lvl="0" indent="-342900" algn="l" rtl="0">
              <a:spcBef>
                <a:spcPts val="1000"/>
              </a:spcBef>
              <a:spcAft>
                <a:spcPts val="0"/>
              </a:spcAft>
              <a:buSzPts val="1800"/>
              <a:buFont typeface="Wingdings" panose="05000000000000000000" pitchFamily="2" charset="2"/>
              <a:buChar char="Ø"/>
            </a:pPr>
            <a:r>
              <a:rPr lang="en-US" b="1" dirty="0"/>
              <a:t>Obligations : </a:t>
            </a:r>
            <a:endParaRPr b="1" dirty="0"/>
          </a:p>
          <a:p>
            <a:pPr marL="742950" lvl="1" indent="-285750" algn="l" rtl="0">
              <a:spcBef>
                <a:spcPts val="1000"/>
              </a:spcBef>
              <a:spcAft>
                <a:spcPts val="0"/>
              </a:spcAft>
              <a:buSzPts val="1600"/>
              <a:buFont typeface="Wingdings" panose="05000000000000000000" pitchFamily="2" charset="2"/>
              <a:buChar char="Ø"/>
            </a:pPr>
            <a:r>
              <a:rPr lang="en-US" dirty="0"/>
              <a:t>La commission impose des </a:t>
            </a:r>
            <a:r>
              <a:rPr lang="en-US" dirty="0" err="1"/>
              <a:t>règles</a:t>
            </a:r>
            <a:r>
              <a:rPr lang="en-US" dirty="0"/>
              <a:t> sur la </a:t>
            </a:r>
            <a:r>
              <a:rPr lang="en-US" dirty="0" err="1"/>
              <a:t>quantité</a:t>
            </a:r>
            <a:r>
              <a:rPr lang="en-US" dirty="0"/>
              <a:t> et </a:t>
            </a:r>
            <a:r>
              <a:rPr lang="en-US" dirty="0" err="1"/>
              <a:t>l’usage</a:t>
            </a:r>
            <a:r>
              <a:rPr lang="en-US" dirty="0"/>
              <a:t> </a:t>
            </a:r>
            <a:r>
              <a:rPr lang="en-US" dirty="0" err="1"/>
              <a:t>rationnel</a:t>
            </a:r>
            <a:r>
              <a:rPr lang="en-US" dirty="0"/>
              <a:t> des </a:t>
            </a:r>
            <a:r>
              <a:rPr lang="en-US" dirty="0" err="1"/>
              <a:t>soins</a:t>
            </a:r>
            <a:r>
              <a:rPr lang="en-US" dirty="0"/>
              <a:t>.</a:t>
            </a:r>
            <a:endParaRPr dirty="0"/>
          </a:p>
          <a:p>
            <a:pPr marL="342900" lvl="0" indent="-342900" algn="l" rtl="0">
              <a:spcBef>
                <a:spcPts val="1000"/>
              </a:spcBef>
              <a:spcAft>
                <a:spcPts val="0"/>
              </a:spcAft>
              <a:buSzPts val="1800"/>
              <a:buFont typeface="Wingdings" panose="05000000000000000000" pitchFamily="2" charset="2"/>
              <a:buChar char="Ø"/>
            </a:pPr>
            <a:r>
              <a:rPr lang="en-US" b="1" dirty="0" err="1"/>
              <a:t>Organisation</a:t>
            </a:r>
            <a:r>
              <a:rPr lang="en-US" b="1" dirty="0"/>
              <a:t> : </a:t>
            </a:r>
            <a:endParaRPr b="1" dirty="0"/>
          </a:p>
          <a:p>
            <a:pPr marL="742950" lvl="1" indent="-285750" algn="l" rtl="0">
              <a:spcBef>
                <a:spcPts val="1000"/>
              </a:spcBef>
              <a:spcAft>
                <a:spcPts val="0"/>
              </a:spcAft>
              <a:buSzPts val="1600"/>
              <a:buFont typeface="Wingdings" panose="05000000000000000000" pitchFamily="2" charset="2"/>
              <a:buChar char="Ø"/>
            </a:pPr>
            <a:r>
              <a:rPr lang="en-US" dirty="0" err="1"/>
              <a:t>Impliquée</a:t>
            </a:r>
            <a:r>
              <a:rPr lang="en-US" dirty="0"/>
              <a:t> dans </a:t>
            </a:r>
            <a:r>
              <a:rPr lang="en-US" dirty="0" err="1"/>
              <a:t>l’organisation</a:t>
            </a:r>
            <a:r>
              <a:rPr lang="en-US" dirty="0"/>
              <a:t> des </a:t>
            </a:r>
            <a:r>
              <a:rPr lang="en-US" dirty="0" err="1"/>
              <a:t>soins</a:t>
            </a:r>
            <a:r>
              <a:rPr lang="en-US" dirty="0"/>
              <a:t> de santé (collaboration MG-</a:t>
            </a:r>
            <a:r>
              <a:rPr lang="en-US" dirty="0" err="1"/>
              <a:t>spécialistes</a:t>
            </a:r>
            <a:r>
              <a:rPr lang="en-US" dirty="0"/>
              <a:t>, dossier </a:t>
            </a:r>
            <a:r>
              <a:rPr lang="en-US" dirty="0" err="1"/>
              <a:t>médical</a:t>
            </a:r>
            <a:r>
              <a:rPr lang="en-US" dirty="0"/>
              <a:t> global, </a:t>
            </a:r>
            <a:r>
              <a:rPr lang="en-US" dirty="0" err="1"/>
              <a:t>qualité</a:t>
            </a:r>
            <a:r>
              <a:rPr lang="en-US" dirty="0"/>
              <a:t>, </a:t>
            </a:r>
            <a:r>
              <a:rPr lang="en-US" dirty="0" err="1"/>
              <a:t>prévention</a:t>
            </a:r>
            <a:r>
              <a:rPr lang="en-US" dirty="0"/>
              <a:t>).</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4"/>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sz="3600">
                <a:solidFill>
                  <a:srgbClr val="262626"/>
                </a:solidFill>
                <a:latin typeface="Century Gothic"/>
                <a:ea typeface="Century Gothic"/>
                <a:cs typeface="Century Gothic"/>
                <a:sym typeface="Century Gothic"/>
              </a:rPr>
              <a:t>CNPMH : comité paritaire médecins-hôpitaux</a:t>
            </a:r>
            <a:endParaRPr/>
          </a:p>
        </p:txBody>
      </p:sp>
      <p:sp>
        <p:nvSpPr>
          <p:cNvPr id="183" name="Google Shape;183;p4"/>
          <p:cNvSpPr txBox="1">
            <a:spLocks noGrp="1"/>
          </p:cNvSpPr>
          <p:nvPr>
            <p:ph type="body" idx="1"/>
          </p:nvPr>
        </p:nvSpPr>
        <p:spPr>
          <a:xfrm>
            <a:off x="1942415" y="2133600"/>
            <a:ext cx="6591985" cy="3777622"/>
          </a:xfrm>
          <a:prstGeom prst="rect">
            <a:avLst/>
          </a:prstGeom>
          <a:noFill/>
          <a:ln>
            <a:noFill/>
          </a:ln>
        </p:spPr>
        <p:txBody>
          <a:bodyPr spcFirstLastPara="1" wrap="square" lIns="91425" tIns="45700" rIns="91425" bIns="45700" anchor="t" anchorCtr="0">
            <a:normAutofit/>
          </a:bodyPr>
          <a:lstStyle/>
          <a:p>
            <a:pPr marL="285750" indent="-285750">
              <a:spcBef>
                <a:spcPts val="0"/>
              </a:spcBef>
              <a:buFont typeface="Wingdings" panose="05000000000000000000" pitchFamily="2" charset="2"/>
              <a:buChar char="Ø"/>
            </a:pPr>
            <a:r>
              <a:rPr lang="en-US" sz="1800" dirty="0" err="1">
                <a:solidFill>
                  <a:srgbClr val="3F3F3F"/>
                </a:solidFill>
                <a:latin typeface="Century Gothic"/>
                <a:ea typeface="Century Gothic"/>
                <a:cs typeface="Century Gothic"/>
                <a:sym typeface="Century Gothic"/>
              </a:rPr>
              <a:t>Négocie</a:t>
            </a:r>
            <a:r>
              <a:rPr lang="en-US" sz="1800" dirty="0">
                <a:solidFill>
                  <a:srgbClr val="3F3F3F"/>
                </a:solidFill>
                <a:latin typeface="Century Gothic"/>
                <a:ea typeface="Century Gothic"/>
                <a:cs typeface="Century Gothic"/>
                <a:sym typeface="Century Gothic"/>
              </a:rPr>
              <a:t> et </a:t>
            </a:r>
            <a:r>
              <a:rPr lang="en-US" sz="1800" dirty="0" err="1">
                <a:solidFill>
                  <a:srgbClr val="3F3F3F"/>
                </a:solidFill>
                <a:latin typeface="Century Gothic"/>
                <a:ea typeface="Century Gothic"/>
                <a:cs typeface="Century Gothic"/>
                <a:sym typeface="Century Gothic"/>
              </a:rPr>
              <a:t>conclut</a:t>
            </a:r>
            <a:r>
              <a:rPr lang="en-US" sz="1800" dirty="0">
                <a:solidFill>
                  <a:srgbClr val="3F3F3F"/>
                </a:solidFill>
                <a:latin typeface="Century Gothic"/>
                <a:ea typeface="Century Gothic"/>
                <a:cs typeface="Century Gothic"/>
                <a:sym typeface="Century Gothic"/>
              </a:rPr>
              <a:t> des accords </a:t>
            </a:r>
            <a:r>
              <a:rPr lang="en-US" sz="1800" dirty="0" err="1">
                <a:solidFill>
                  <a:srgbClr val="3F3F3F"/>
                </a:solidFill>
                <a:latin typeface="Century Gothic"/>
                <a:ea typeface="Century Gothic"/>
                <a:cs typeface="Century Gothic"/>
                <a:sym typeface="Century Gothic"/>
              </a:rPr>
              <a:t>collectifs</a:t>
            </a:r>
            <a:r>
              <a:rPr lang="en-US" sz="1800" dirty="0">
                <a:solidFill>
                  <a:srgbClr val="3F3F3F"/>
                </a:solidFill>
                <a:latin typeface="Century Gothic"/>
                <a:ea typeface="Century Gothic"/>
                <a:cs typeface="Century Gothic"/>
                <a:sym typeface="Century Gothic"/>
              </a:rPr>
              <a:t> (ex. </a:t>
            </a:r>
            <a:r>
              <a:rPr lang="en-US" sz="1800" dirty="0" err="1">
                <a:solidFill>
                  <a:srgbClr val="3F3F3F"/>
                </a:solidFill>
                <a:latin typeface="Century Gothic"/>
                <a:ea typeface="Century Gothic"/>
                <a:cs typeface="Century Gothic"/>
                <a:sym typeface="Century Gothic"/>
              </a:rPr>
              <a:t>suppléments</a:t>
            </a:r>
            <a:r>
              <a:rPr lang="en-US" sz="1800" dirty="0">
                <a:solidFill>
                  <a:srgbClr val="3F3F3F"/>
                </a:solidFill>
                <a:latin typeface="Century Gothic"/>
                <a:ea typeface="Century Gothic"/>
                <a:cs typeface="Century Gothic"/>
                <a:sym typeface="Century Gothic"/>
              </a:rPr>
              <a:t> </a:t>
            </a:r>
            <a:r>
              <a:rPr lang="en-US" sz="1800" dirty="0" err="1">
                <a:solidFill>
                  <a:srgbClr val="3F3F3F"/>
                </a:solidFill>
                <a:latin typeface="Century Gothic"/>
                <a:ea typeface="Century Gothic"/>
                <a:cs typeface="Century Gothic"/>
                <a:sym typeface="Century Gothic"/>
              </a:rPr>
              <a:t>d’honoraires</a:t>
            </a:r>
            <a:r>
              <a:rPr lang="en-US" sz="1800" dirty="0">
                <a:solidFill>
                  <a:srgbClr val="3F3F3F"/>
                </a:solidFill>
                <a:latin typeface="Century Gothic"/>
                <a:ea typeface="Century Gothic"/>
                <a:cs typeface="Century Gothic"/>
                <a:sym typeface="Century Gothic"/>
              </a:rPr>
              <a:t>).</a:t>
            </a:r>
            <a:endParaRPr dirty="0"/>
          </a:p>
          <a:p>
            <a:pPr marL="285750" indent="-285750">
              <a:buFont typeface="Wingdings" panose="05000000000000000000" pitchFamily="2" charset="2"/>
              <a:buChar char="Ø"/>
            </a:pPr>
            <a:r>
              <a:rPr lang="en-US" sz="1800" dirty="0">
                <a:solidFill>
                  <a:srgbClr val="3F3F3F"/>
                </a:solidFill>
                <a:latin typeface="Century Gothic"/>
                <a:ea typeface="Century Gothic"/>
                <a:cs typeface="Century Gothic"/>
                <a:sym typeface="Century Gothic"/>
              </a:rPr>
              <a:t>Dernier accord </a:t>
            </a:r>
            <a:r>
              <a:rPr lang="en-US" sz="1800" dirty="0" err="1">
                <a:solidFill>
                  <a:srgbClr val="3F3F3F"/>
                </a:solidFill>
                <a:latin typeface="Century Gothic"/>
                <a:ea typeface="Century Gothic"/>
                <a:cs typeface="Century Gothic"/>
                <a:sym typeface="Century Gothic"/>
              </a:rPr>
              <a:t>en</a:t>
            </a:r>
            <a:r>
              <a:rPr lang="en-US" sz="1800" dirty="0">
                <a:solidFill>
                  <a:srgbClr val="3F3F3F"/>
                </a:solidFill>
                <a:latin typeface="Century Gothic"/>
                <a:ea typeface="Century Gothic"/>
                <a:cs typeface="Century Gothic"/>
                <a:sym typeface="Century Gothic"/>
              </a:rPr>
              <a:t> </a:t>
            </a:r>
            <a:r>
              <a:rPr lang="en-US" sz="1800" dirty="0" err="1">
                <a:solidFill>
                  <a:srgbClr val="3F3F3F"/>
                </a:solidFill>
                <a:latin typeface="Century Gothic"/>
                <a:ea typeface="Century Gothic"/>
                <a:cs typeface="Century Gothic"/>
                <a:sym typeface="Century Gothic"/>
              </a:rPr>
              <a:t>février</a:t>
            </a:r>
            <a:r>
              <a:rPr lang="en-US" sz="1800" dirty="0">
                <a:solidFill>
                  <a:srgbClr val="3F3F3F"/>
                </a:solidFill>
                <a:latin typeface="Century Gothic"/>
                <a:ea typeface="Century Gothic"/>
                <a:cs typeface="Century Gothic"/>
                <a:sym typeface="Century Gothic"/>
              </a:rPr>
              <a:t> 2024 : </a:t>
            </a:r>
            <a:r>
              <a:rPr lang="en-US" sz="1800" dirty="0" err="1">
                <a:solidFill>
                  <a:srgbClr val="3F3F3F"/>
                </a:solidFill>
                <a:latin typeface="Century Gothic"/>
                <a:ea typeface="Century Gothic"/>
                <a:cs typeface="Century Gothic"/>
                <a:sym typeface="Century Gothic"/>
              </a:rPr>
              <a:t>stabilisation</a:t>
            </a:r>
            <a:r>
              <a:rPr lang="en-US" sz="1800" dirty="0">
                <a:solidFill>
                  <a:srgbClr val="3F3F3F"/>
                </a:solidFill>
                <a:latin typeface="Century Gothic"/>
                <a:ea typeface="Century Gothic"/>
                <a:cs typeface="Century Gothic"/>
                <a:sym typeface="Century Gothic"/>
              </a:rPr>
              <a:t> des </a:t>
            </a:r>
            <a:r>
              <a:rPr lang="en-US" sz="1800" dirty="0" err="1">
                <a:solidFill>
                  <a:srgbClr val="3F3F3F"/>
                </a:solidFill>
                <a:latin typeface="Century Gothic"/>
                <a:ea typeface="Century Gothic"/>
                <a:cs typeface="Century Gothic"/>
                <a:sym typeface="Century Gothic"/>
              </a:rPr>
              <a:t>tarifs</a:t>
            </a:r>
            <a:r>
              <a:rPr lang="en-US" sz="1800" dirty="0">
                <a:solidFill>
                  <a:srgbClr val="3F3F3F"/>
                </a:solidFill>
                <a:latin typeface="Century Gothic"/>
                <a:ea typeface="Century Gothic"/>
                <a:cs typeface="Century Gothic"/>
                <a:sym typeface="Century Gothic"/>
              </a:rPr>
              <a:t> </a:t>
            </a:r>
            <a:r>
              <a:rPr lang="en-US" sz="1800" dirty="0" err="1">
                <a:solidFill>
                  <a:srgbClr val="3F3F3F"/>
                </a:solidFill>
                <a:latin typeface="Century Gothic"/>
                <a:ea typeface="Century Gothic"/>
                <a:cs typeface="Century Gothic"/>
                <a:sym typeface="Century Gothic"/>
              </a:rPr>
              <a:t>jusqu’à</a:t>
            </a:r>
            <a:r>
              <a:rPr lang="en-US" sz="1800" dirty="0">
                <a:solidFill>
                  <a:srgbClr val="3F3F3F"/>
                </a:solidFill>
                <a:latin typeface="Century Gothic"/>
                <a:ea typeface="Century Gothic"/>
                <a:cs typeface="Century Gothic"/>
                <a:sym typeface="Century Gothic"/>
              </a:rPr>
              <a:t> fin 2024.</a:t>
            </a:r>
            <a:endParaRPr dirty="0"/>
          </a:p>
          <a:p>
            <a:pPr marL="285750" indent="-285750">
              <a:buFont typeface="Wingdings" panose="05000000000000000000" pitchFamily="2" charset="2"/>
              <a:buChar char="Ø"/>
            </a:pPr>
            <a:r>
              <a:rPr lang="en-US" sz="1800" dirty="0" err="1">
                <a:solidFill>
                  <a:srgbClr val="3F3F3F"/>
                </a:solidFill>
                <a:latin typeface="Century Gothic"/>
                <a:ea typeface="Century Gothic"/>
                <a:cs typeface="Century Gothic"/>
                <a:sym typeface="Century Gothic"/>
              </a:rPr>
              <a:t>Joue</a:t>
            </a:r>
            <a:r>
              <a:rPr lang="en-US" sz="1800" dirty="0">
                <a:solidFill>
                  <a:srgbClr val="3F3F3F"/>
                </a:solidFill>
                <a:latin typeface="Century Gothic"/>
                <a:ea typeface="Century Gothic"/>
                <a:cs typeface="Century Gothic"/>
                <a:sym typeface="Century Gothic"/>
              </a:rPr>
              <a:t> un </a:t>
            </a:r>
            <a:r>
              <a:rPr lang="en-US" sz="1800" dirty="0" err="1">
                <a:solidFill>
                  <a:srgbClr val="3F3F3F"/>
                </a:solidFill>
                <a:latin typeface="Century Gothic"/>
                <a:ea typeface="Century Gothic"/>
                <a:cs typeface="Century Gothic"/>
                <a:sym typeface="Century Gothic"/>
              </a:rPr>
              <a:t>rôle</a:t>
            </a:r>
            <a:r>
              <a:rPr lang="en-US" sz="1800" dirty="0">
                <a:solidFill>
                  <a:srgbClr val="3F3F3F"/>
                </a:solidFill>
                <a:latin typeface="Century Gothic"/>
                <a:ea typeface="Century Gothic"/>
                <a:cs typeface="Century Gothic"/>
                <a:sym typeface="Century Gothic"/>
              </a:rPr>
              <a:t> de </a:t>
            </a:r>
            <a:r>
              <a:rPr lang="en-US" sz="1800" dirty="0" err="1">
                <a:solidFill>
                  <a:srgbClr val="3F3F3F"/>
                </a:solidFill>
                <a:latin typeface="Century Gothic"/>
                <a:ea typeface="Century Gothic"/>
                <a:cs typeface="Century Gothic"/>
                <a:sym typeface="Century Gothic"/>
              </a:rPr>
              <a:t>médiation</a:t>
            </a:r>
            <a:r>
              <a:rPr lang="en-US" sz="1800" dirty="0">
                <a:solidFill>
                  <a:srgbClr val="3F3F3F"/>
                </a:solidFill>
                <a:latin typeface="Century Gothic"/>
                <a:ea typeface="Century Gothic"/>
                <a:cs typeface="Century Gothic"/>
                <a:sym typeface="Century Gothic"/>
              </a:rPr>
              <a:t> </a:t>
            </a:r>
            <a:r>
              <a:rPr lang="en-US" sz="1800" dirty="0" err="1">
                <a:solidFill>
                  <a:srgbClr val="3F3F3F"/>
                </a:solidFill>
                <a:latin typeface="Century Gothic"/>
                <a:ea typeface="Century Gothic"/>
                <a:cs typeface="Century Gothic"/>
                <a:sym typeface="Century Gothic"/>
              </a:rPr>
              <a:t>en</a:t>
            </a:r>
            <a:r>
              <a:rPr lang="en-US" sz="1800" dirty="0">
                <a:solidFill>
                  <a:srgbClr val="3F3F3F"/>
                </a:solidFill>
                <a:latin typeface="Century Gothic"/>
                <a:ea typeface="Century Gothic"/>
                <a:cs typeface="Century Gothic"/>
                <a:sym typeface="Century Gothic"/>
              </a:rPr>
              <a:t> </a:t>
            </a:r>
            <a:r>
              <a:rPr lang="en-US" sz="1800" dirty="0" err="1">
                <a:solidFill>
                  <a:srgbClr val="3F3F3F"/>
                </a:solidFill>
                <a:latin typeface="Century Gothic"/>
                <a:ea typeface="Century Gothic"/>
                <a:cs typeface="Century Gothic"/>
                <a:sym typeface="Century Gothic"/>
              </a:rPr>
              <a:t>cas</a:t>
            </a:r>
            <a:r>
              <a:rPr lang="en-US" sz="1800" dirty="0">
                <a:solidFill>
                  <a:srgbClr val="3F3F3F"/>
                </a:solidFill>
                <a:latin typeface="Century Gothic"/>
                <a:ea typeface="Century Gothic"/>
                <a:cs typeface="Century Gothic"/>
                <a:sym typeface="Century Gothic"/>
              </a:rPr>
              <a:t> de </a:t>
            </a:r>
            <a:r>
              <a:rPr lang="en-US" sz="1800" dirty="0" err="1">
                <a:solidFill>
                  <a:srgbClr val="3F3F3F"/>
                </a:solidFill>
                <a:latin typeface="Century Gothic"/>
                <a:ea typeface="Century Gothic"/>
                <a:cs typeface="Century Gothic"/>
                <a:sym typeface="Century Gothic"/>
              </a:rPr>
              <a:t>conflit</a:t>
            </a:r>
            <a:r>
              <a:rPr lang="en-US" sz="1800" dirty="0">
                <a:solidFill>
                  <a:srgbClr val="3F3F3F"/>
                </a:solidFill>
                <a:latin typeface="Century Gothic"/>
                <a:ea typeface="Century Gothic"/>
                <a:cs typeface="Century Gothic"/>
                <a:sym typeface="Century Gothic"/>
              </a:rPr>
              <a:t> </a:t>
            </a:r>
            <a:r>
              <a:rPr lang="en-US" sz="1800" dirty="0" err="1">
                <a:solidFill>
                  <a:srgbClr val="3F3F3F"/>
                </a:solidFill>
                <a:latin typeface="Century Gothic"/>
                <a:ea typeface="Century Gothic"/>
                <a:cs typeface="Century Gothic"/>
                <a:sym typeface="Century Gothic"/>
              </a:rPr>
              <a:t>médecins-hôpitaux</a:t>
            </a:r>
            <a:r>
              <a:rPr lang="en-US" sz="1800" dirty="0">
                <a:solidFill>
                  <a:srgbClr val="3F3F3F"/>
                </a:solidFill>
                <a:latin typeface="Century Gothic"/>
                <a:ea typeface="Century Gothic"/>
                <a:cs typeface="Century Gothic"/>
                <a:sym typeface="Century Gothic"/>
              </a:rPr>
              <a:t>.</a:t>
            </a:r>
            <a:endParaRPr dirty="0"/>
          </a:p>
          <a:p>
            <a:pPr marL="285750" indent="-285750">
              <a:buFont typeface="Wingdings" panose="05000000000000000000" pitchFamily="2" charset="2"/>
              <a:buChar char="Ø"/>
            </a:pPr>
            <a:r>
              <a:rPr lang="en-US" sz="1800" dirty="0">
                <a:solidFill>
                  <a:srgbClr val="3F3F3F"/>
                </a:solidFill>
                <a:latin typeface="Century Gothic"/>
                <a:ea typeface="Century Gothic"/>
                <a:cs typeface="Century Gothic"/>
                <a:sym typeface="Century Gothic"/>
              </a:rPr>
              <a:t>Donne des </a:t>
            </a:r>
            <a:r>
              <a:rPr lang="en-US" sz="1800" dirty="0" err="1">
                <a:solidFill>
                  <a:srgbClr val="3F3F3F"/>
                </a:solidFill>
                <a:latin typeface="Century Gothic"/>
                <a:ea typeface="Century Gothic"/>
                <a:cs typeface="Century Gothic"/>
                <a:sym typeface="Century Gothic"/>
              </a:rPr>
              <a:t>avis</a:t>
            </a:r>
            <a:r>
              <a:rPr lang="en-US" sz="1800" dirty="0">
                <a:solidFill>
                  <a:srgbClr val="3F3F3F"/>
                </a:solidFill>
                <a:latin typeface="Century Gothic"/>
                <a:ea typeface="Century Gothic"/>
                <a:cs typeface="Century Gothic"/>
                <a:sym typeface="Century Gothic"/>
              </a:rPr>
              <a:t> au </a:t>
            </a:r>
            <a:r>
              <a:rPr lang="en-US" sz="1800" dirty="0" err="1">
                <a:solidFill>
                  <a:srgbClr val="3F3F3F"/>
                </a:solidFill>
                <a:latin typeface="Century Gothic"/>
                <a:ea typeface="Century Gothic"/>
                <a:cs typeface="Century Gothic"/>
                <a:sym typeface="Century Gothic"/>
              </a:rPr>
              <a:t>ministre</a:t>
            </a:r>
            <a:r>
              <a:rPr lang="en-US" sz="1800" dirty="0">
                <a:solidFill>
                  <a:srgbClr val="3F3F3F"/>
                </a:solidFill>
                <a:latin typeface="Century Gothic"/>
                <a:ea typeface="Century Gothic"/>
                <a:cs typeface="Century Gothic"/>
                <a:sym typeface="Century Gothic"/>
              </a:rPr>
              <a:t> sur les </a:t>
            </a:r>
            <a:r>
              <a:rPr lang="en-US" sz="1800" dirty="0" err="1">
                <a:solidFill>
                  <a:srgbClr val="3F3F3F"/>
                </a:solidFill>
                <a:latin typeface="Century Gothic"/>
                <a:ea typeface="Century Gothic"/>
                <a:cs typeface="Century Gothic"/>
                <a:sym typeface="Century Gothic"/>
              </a:rPr>
              <a:t>soins</a:t>
            </a:r>
            <a:r>
              <a:rPr lang="en-US" sz="1800" dirty="0">
                <a:solidFill>
                  <a:srgbClr val="3F3F3F"/>
                </a:solidFill>
                <a:latin typeface="Century Gothic"/>
                <a:ea typeface="Century Gothic"/>
                <a:cs typeface="Century Gothic"/>
                <a:sym typeface="Century Gothic"/>
              </a:rPr>
              <a:t> </a:t>
            </a:r>
            <a:r>
              <a:rPr lang="en-US" sz="1800" dirty="0" err="1">
                <a:solidFill>
                  <a:srgbClr val="3F3F3F"/>
                </a:solidFill>
                <a:latin typeface="Century Gothic"/>
                <a:ea typeface="Century Gothic"/>
                <a:cs typeface="Century Gothic"/>
                <a:sym typeface="Century Gothic"/>
              </a:rPr>
              <a:t>hospitaliers</a:t>
            </a:r>
            <a:r>
              <a:rPr lang="en-US" sz="1800" dirty="0">
                <a:solidFill>
                  <a:srgbClr val="3F3F3F"/>
                </a:solidFill>
                <a:latin typeface="Century Gothic"/>
                <a:ea typeface="Century Gothic"/>
                <a:cs typeface="Century Gothic"/>
                <a:sym typeface="Century Gothic"/>
              </a:rPr>
              <a:t>.</a:t>
            </a:r>
            <a:endParaRPr dirty="0"/>
          </a:p>
          <a:p>
            <a:pPr marL="285750" indent="-285750">
              <a:buFont typeface="Wingdings" panose="05000000000000000000" pitchFamily="2" charset="2"/>
              <a:buChar char="Ø"/>
            </a:pPr>
            <a:r>
              <a:rPr lang="en-US" sz="1800" dirty="0" err="1">
                <a:solidFill>
                  <a:srgbClr val="3F3F3F"/>
                </a:solidFill>
                <a:latin typeface="Century Gothic"/>
                <a:ea typeface="Century Gothic"/>
                <a:cs typeface="Century Gothic"/>
                <a:sym typeface="Century Gothic"/>
              </a:rPr>
              <a:t>Contrôle</a:t>
            </a:r>
            <a:r>
              <a:rPr lang="en-US" sz="1800" dirty="0">
                <a:solidFill>
                  <a:srgbClr val="3F3F3F"/>
                </a:solidFill>
                <a:latin typeface="Century Gothic"/>
                <a:ea typeface="Century Gothic"/>
                <a:cs typeface="Century Gothic"/>
                <a:sym typeface="Century Gothic"/>
              </a:rPr>
              <a:t> le respect des conditions de travail des assistants.</a:t>
            </a:r>
            <a:endParaRPr dirty="0"/>
          </a:p>
          <a:p>
            <a:pPr marL="285750" indent="-285750">
              <a:buFont typeface="Wingdings" panose="05000000000000000000" pitchFamily="2" charset="2"/>
              <a:buChar char="Ø"/>
            </a:pPr>
            <a:r>
              <a:rPr lang="en-US" sz="1800" dirty="0" err="1">
                <a:solidFill>
                  <a:srgbClr val="3F3F3F"/>
                </a:solidFill>
                <a:latin typeface="Century Gothic"/>
                <a:ea typeface="Century Gothic"/>
                <a:cs typeface="Century Gothic"/>
                <a:sym typeface="Century Gothic"/>
              </a:rPr>
              <a:t>C’est</a:t>
            </a:r>
            <a:r>
              <a:rPr lang="en-US" sz="1800" dirty="0">
                <a:solidFill>
                  <a:srgbClr val="3F3F3F"/>
                </a:solidFill>
                <a:latin typeface="Century Gothic"/>
                <a:ea typeface="Century Gothic"/>
                <a:cs typeface="Century Gothic"/>
                <a:sym typeface="Century Gothic"/>
              </a:rPr>
              <a:t> un forum </a:t>
            </a:r>
            <a:r>
              <a:rPr lang="en-US" sz="1800" dirty="0" err="1">
                <a:solidFill>
                  <a:srgbClr val="3F3F3F"/>
                </a:solidFill>
                <a:latin typeface="Century Gothic"/>
                <a:ea typeface="Century Gothic"/>
                <a:cs typeface="Century Gothic"/>
                <a:sym typeface="Century Gothic"/>
              </a:rPr>
              <a:t>paritaire</a:t>
            </a:r>
            <a:r>
              <a:rPr lang="en-US" sz="1800" dirty="0">
                <a:solidFill>
                  <a:srgbClr val="3F3F3F"/>
                </a:solidFill>
                <a:latin typeface="Century Gothic"/>
                <a:ea typeface="Century Gothic"/>
                <a:cs typeface="Century Gothic"/>
                <a:sym typeface="Century Gothic"/>
              </a:rPr>
              <a:t> qui </a:t>
            </a:r>
            <a:r>
              <a:rPr lang="en-US" sz="1800" dirty="0" err="1">
                <a:solidFill>
                  <a:srgbClr val="3F3F3F"/>
                </a:solidFill>
                <a:latin typeface="Century Gothic"/>
                <a:ea typeface="Century Gothic"/>
                <a:cs typeface="Century Gothic"/>
                <a:sym typeface="Century Gothic"/>
              </a:rPr>
              <a:t>garantit</a:t>
            </a:r>
            <a:r>
              <a:rPr lang="en-US" sz="1800" dirty="0">
                <a:solidFill>
                  <a:srgbClr val="3F3F3F"/>
                </a:solidFill>
                <a:latin typeface="Century Gothic"/>
                <a:ea typeface="Century Gothic"/>
                <a:cs typeface="Century Gothic"/>
                <a:sym typeface="Century Gothic"/>
              </a:rPr>
              <a:t> que les </a:t>
            </a:r>
            <a:r>
              <a:rPr lang="en-US" sz="1800" dirty="0" err="1">
                <a:solidFill>
                  <a:srgbClr val="3F3F3F"/>
                </a:solidFill>
                <a:latin typeface="Century Gothic"/>
                <a:ea typeface="Century Gothic"/>
                <a:cs typeface="Century Gothic"/>
                <a:sym typeface="Century Gothic"/>
              </a:rPr>
              <a:t>décisions</a:t>
            </a:r>
            <a:r>
              <a:rPr lang="en-US" sz="1800" dirty="0">
                <a:solidFill>
                  <a:srgbClr val="3F3F3F"/>
                </a:solidFill>
                <a:latin typeface="Century Gothic"/>
                <a:ea typeface="Century Gothic"/>
                <a:cs typeface="Century Gothic"/>
                <a:sym typeface="Century Gothic"/>
              </a:rPr>
              <a:t> </a:t>
            </a:r>
            <a:r>
              <a:rPr lang="en-US" sz="1800" dirty="0" err="1">
                <a:solidFill>
                  <a:srgbClr val="3F3F3F"/>
                </a:solidFill>
                <a:latin typeface="Century Gothic"/>
                <a:ea typeface="Century Gothic"/>
                <a:cs typeface="Century Gothic"/>
                <a:sym typeface="Century Gothic"/>
              </a:rPr>
              <a:t>soient</a:t>
            </a:r>
            <a:r>
              <a:rPr lang="en-US" sz="1800" dirty="0">
                <a:solidFill>
                  <a:srgbClr val="3F3F3F"/>
                </a:solidFill>
                <a:latin typeface="Century Gothic"/>
                <a:ea typeface="Century Gothic"/>
                <a:cs typeface="Century Gothic"/>
                <a:sym typeface="Century Gothic"/>
              </a:rPr>
              <a:t> </a:t>
            </a:r>
            <a:r>
              <a:rPr lang="en-US" sz="1800" dirty="0" err="1">
                <a:solidFill>
                  <a:srgbClr val="3F3F3F"/>
                </a:solidFill>
                <a:latin typeface="Century Gothic"/>
                <a:ea typeface="Century Gothic"/>
                <a:cs typeface="Century Gothic"/>
                <a:sym typeface="Century Gothic"/>
              </a:rPr>
              <a:t>prises</a:t>
            </a:r>
            <a:r>
              <a:rPr lang="en-US" sz="1800" dirty="0">
                <a:solidFill>
                  <a:srgbClr val="3F3F3F"/>
                </a:solidFill>
                <a:latin typeface="Century Gothic"/>
                <a:ea typeface="Century Gothic"/>
                <a:cs typeface="Century Gothic"/>
                <a:sym typeface="Century Gothic"/>
              </a:rPr>
              <a:t> </a:t>
            </a:r>
            <a:r>
              <a:rPr lang="en-US" sz="1800" dirty="0" err="1">
                <a:solidFill>
                  <a:srgbClr val="3F3F3F"/>
                </a:solidFill>
                <a:latin typeface="Century Gothic"/>
                <a:ea typeface="Century Gothic"/>
                <a:cs typeface="Century Gothic"/>
                <a:sym typeface="Century Gothic"/>
              </a:rPr>
              <a:t>en</a:t>
            </a:r>
            <a:r>
              <a:rPr lang="en-US" sz="1800" dirty="0">
                <a:solidFill>
                  <a:srgbClr val="3F3F3F"/>
                </a:solidFill>
                <a:latin typeface="Century Gothic"/>
                <a:ea typeface="Century Gothic"/>
                <a:cs typeface="Century Gothic"/>
                <a:sym typeface="Century Gothic"/>
              </a:rPr>
              <a:t> concertation.</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5"/>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sz="3600">
                <a:solidFill>
                  <a:srgbClr val="262626"/>
                </a:solidFill>
                <a:latin typeface="Century Gothic"/>
                <a:ea typeface="Century Gothic"/>
                <a:cs typeface="Century Gothic"/>
                <a:sym typeface="Century Gothic"/>
              </a:rPr>
              <a:t>Organes consultatifs de l’INAMI</a:t>
            </a:r>
            <a:endParaRPr/>
          </a:p>
        </p:txBody>
      </p:sp>
      <p:sp>
        <p:nvSpPr>
          <p:cNvPr id="189" name="Google Shape;189;p5"/>
          <p:cNvSpPr txBox="1">
            <a:spLocks noGrp="1"/>
          </p:cNvSpPr>
          <p:nvPr>
            <p:ph type="body" idx="1"/>
          </p:nvPr>
        </p:nvSpPr>
        <p:spPr>
          <a:xfrm>
            <a:off x="1371601" y="2133599"/>
            <a:ext cx="7162800" cy="4204855"/>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Font typeface="Wingdings" panose="05000000000000000000" pitchFamily="2" charset="2"/>
              <a:buChar char="Ø"/>
            </a:pPr>
            <a:r>
              <a:rPr lang="en-US" dirty="0"/>
              <a:t>- Conseil Technique </a:t>
            </a:r>
            <a:r>
              <a:rPr lang="en-US" dirty="0" err="1"/>
              <a:t>Médical</a:t>
            </a:r>
            <a:r>
              <a:rPr lang="en-US" dirty="0"/>
              <a:t> (</a:t>
            </a:r>
            <a:r>
              <a:rPr lang="en-US" dirty="0" err="1"/>
              <a:t>CTM</a:t>
            </a:r>
            <a:r>
              <a:rPr lang="en-US" dirty="0"/>
              <a:t>) : aspects techniques et </a:t>
            </a:r>
            <a:r>
              <a:rPr lang="en-US" dirty="0" err="1"/>
              <a:t>médicaux</a:t>
            </a:r>
            <a:endParaRPr dirty="0"/>
          </a:p>
          <a:p>
            <a:pPr marL="342900" lvl="0" indent="-342900" algn="l" rtl="0">
              <a:spcBef>
                <a:spcPts val="1000"/>
              </a:spcBef>
              <a:spcAft>
                <a:spcPts val="0"/>
              </a:spcAft>
              <a:buSzPts val="1800"/>
              <a:buFont typeface="Wingdings" panose="05000000000000000000" pitchFamily="2" charset="2"/>
              <a:buChar char="Ø"/>
            </a:pPr>
            <a:r>
              <a:rPr lang="en-US" dirty="0"/>
              <a:t>- Commissions </a:t>
            </a:r>
            <a:r>
              <a:rPr lang="en-US" dirty="0" err="1"/>
              <a:t>d’agrément</a:t>
            </a:r>
            <a:r>
              <a:rPr lang="en-US" dirty="0"/>
              <a:t> : reconnaissance des </a:t>
            </a:r>
            <a:r>
              <a:rPr lang="en-US" dirty="0" err="1"/>
              <a:t>prestataires</a:t>
            </a:r>
            <a:r>
              <a:rPr lang="en-US" dirty="0"/>
              <a:t> de </a:t>
            </a:r>
            <a:r>
              <a:rPr lang="en-US" dirty="0" err="1"/>
              <a:t>soins</a:t>
            </a:r>
            <a:endParaRPr dirty="0"/>
          </a:p>
          <a:p>
            <a:pPr marL="342900" lvl="0" indent="-342900" algn="l" rtl="0">
              <a:spcBef>
                <a:spcPts val="1000"/>
              </a:spcBef>
              <a:spcAft>
                <a:spcPts val="0"/>
              </a:spcAft>
              <a:buSzPts val="1800"/>
              <a:buFont typeface="Wingdings" panose="05000000000000000000" pitchFamily="2" charset="2"/>
              <a:buChar char="Ø"/>
            </a:pPr>
            <a:r>
              <a:rPr lang="en-US" dirty="0"/>
              <a:t>- </a:t>
            </a:r>
            <a:r>
              <a:rPr lang="en-US" dirty="0" err="1"/>
              <a:t>CTG</a:t>
            </a:r>
            <a:r>
              <a:rPr lang="en-US" dirty="0"/>
              <a:t> : </a:t>
            </a:r>
            <a:r>
              <a:rPr lang="en-US" dirty="0" err="1"/>
              <a:t>avis</a:t>
            </a:r>
            <a:r>
              <a:rPr lang="en-US" dirty="0"/>
              <a:t> sur le </a:t>
            </a:r>
            <a:r>
              <a:rPr lang="en-US" dirty="0" err="1"/>
              <a:t>remboursement</a:t>
            </a:r>
            <a:r>
              <a:rPr lang="en-US" dirty="0"/>
              <a:t> des </a:t>
            </a:r>
            <a:r>
              <a:rPr lang="en-US" dirty="0" err="1"/>
              <a:t>médicaments</a:t>
            </a:r>
            <a:endParaRPr dirty="0"/>
          </a:p>
          <a:p>
            <a:pPr marL="342900" lvl="0" indent="-342900" algn="l" rtl="0">
              <a:spcBef>
                <a:spcPts val="1000"/>
              </a:spcBef>
              <a:spcAft>
                <a:spcPts val="0"/>
              </a:spcAft>
              <a:buSzPts val="1800"/>
              <a:buFont typeface="Wingdings" panose="05000000000000000000" pitchFamily="2" charset="2"/>
              <a:buChar char="Ø"/>
            </a:pPr>
            <a:r>
              <a:rPr lang="en-US" dirty="0"/>
              <a:t>- </a:t>
            </a:r>
            <a:r>
              <a:rPr lang="en-US" dirty="0" err="1"/>
              <a:t>CTIIMH</a:t>
            </a:r>
            <a:r>
              <a:rPr lang="en-US" dirty="0"/>
              <a:t> : </a:t>
            </a:r>
            <a:r>
              <a:rPr lang="en-US" dirty="0" err="1"/>
              <a:t>avis</a:t>
            </a:r>
            <a:r>
              <a:rPr lang="en-US" dirty="0"/>
              <a:t> sur le </a:t>
            </a:r>
            <a:r>
              <a:rPr lang="en-US" dirty="0" err="1"/>
              <a:t>remboursement</a:t>
            </a:r>
            <a:r>
              <a:rPr lang="en-US" dirty="0"/>
              <a:t> des implants et </a:t>
            </a:r>
            <a:r>
              <a:rPr lang="en-US" dirty="0" err="1"/>
              <a:t>dispositifs</a:t>
            </a:r>
            <a:r>
              <a:rPr lang="en-US" dirty="0"/>
              <a:t> </a:t>
            </a:r>
            <a:r>
              <a:rPr lang="en-US" dirty="0" err="1"/>
              <a:t>invasifs</a:t>
            </a:r>
            <a:endParaRPr dirty="0"/>
          </a:p>
          <a:p>
            <a:pPr marL="342900" lvl="0" indent="-342900" algn="l" rtl="0">
              <a:spcBef>
                <a:spcPts val="1000"/>
              </a:spcBef>
              <a:spcAft>
                <a:spcPts val="0"/>
              </a:spcAft>
              <a:buSzPts val="1800"/>
              <a:buFont typeface="Wingdings" panose="05000000000000000000" pitchFamily="2" charset="2"/>
              <a:buChar char="Ø"/>
            </a:pPr>
            <a:r>
              <a:rPr lang="en-US" dirty="0"/>
              <a:t>- </a:t>
            </a:r>
            <a:r>
              <a:rPr lang="en-US" dirty="0" err="1"/>
              <a:t>CNPQ</a:t>
            </a:r>
            <a:r>
              <a:rPr lang="en-US" dirty="0"/>
              <a:t> : promotion de la </a:t>
            </a:r>
            <a:r>
              <a:rPr lang="en-US" dirty="0" err="1"/>
              <a:t>qualité</a:t>
            </a:r>
            <a:r>
              <a:rPr lang="en-US" dirty="0"/>
              <a:t> dans les </a:t>
            </a:r>
            <a:r>
              <a:rPr lang="en-US" dirty="0" err="1"/>
              <a:t>soins</a:t>
            </a:r>
            <a:r>
              <a:rPr lang="en-US" dirty="0"/>
              <a:t> de santé</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6"/>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sz="3600">
                <a:solidFill>
                  <a:srgbClr val="262626"/>
                </a:solidFill>
                <a:latin typeface="Century Gothic"/>
                <a:ea typeface="Century Gothic"/>
                <a:cs typeface="Century Gothic"/>
                <a:sym typeface="Century Gothic"/>
              </a:rPr>
              <a:t>La Convention</a:t>
            </a:r>
            <a:endParaRPr/>
          </a:p>
        </p:txBody>
      </p:sp>
      <p:sp>
        <p:nvSpPr>
          <p:cNvPr id="195" name="Google Shape;195;p6"/>
          <p:cNvSpPr txBox="1">
            <a:spLocks noGrp="1"/>
          </p:cNvSpPr>
          <p:nvPr>
            <p:ph type="body" idx="1"/>
          </p:nvPr>
        </p:nvSpPr>
        <p:spPr>
          <a:xfrm>
            <a:off x="1942415" y="2133600"/>
            <a:ext cx="6591985" cy="377762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Font typeface="Wingdings" panose="05000000000000000000" pitchFamily="2" charset="2"/>
              <a:buChar char="Ø"/>
            </a:pPr>
            <a:r>
              <a:rPr lang="en-US" dirty="0"/>
              <a:t>Un accord entre </a:t>
            </a:r>
            <a:r>
              <a:rPr lang="en-US" dirty="0" err="1"/>
              <a:t>médecins</a:t>
            </a:r>
            <a:r>
              <a:rPr lang="en-US" dirty="0"/>
              <a:t> et </a:t>
            </a:r>
            <a:r>
              <a:rPr lang="en-US" dirty="0" err="1"/>
              <a:t>mutualités</a:t>
            </a:r>
            <a:r>
              <a:rPr lang="en-US" dirty="0"/>
              <a:t> qui fixe :</a:t>
            </a:r>
            <a:endParaRPr dirty="0"/>
          </a:p>
          <a:p>
            <a:pPr marL="742950" lvl="1" indent="-285750" algn="l" rtl="0">
              <a:spcBef>
                <a:spcPts val="1000"/>
              </a:spcBef>
              <a:spcAft>
                <a:spcPts val="0"/>
              </a:spcAft>
              <a:buSzPts val="1600"/>
              <a:buFont typeface="Wingdings" panose="05000000000000000000" pitchFamily="2" charset="2"/>
              <a:buChar char="Ø"/>
            </a:pPr>
            <a:r>
              <a:rPr lang="en-US" dirty="0"/>
              <a:t>Les </a:t>
            </a:r>
            <a:r>
              <a:rPr lang="en-US" dirty="0" err="1"/>
              <a:t>honoraires</a:t>
            </a:r>
            <a:endParaRPr dirty="0"/>
          </a:p>
          <a:p>
            <a:pPr marL="742950" lvl="1" indent="-285750" algn="l" rtl="0">
              <a:spcBef>
                <a:spcPts val="1000"/>
              </a:spcBef>
              <a:spcAft>
                <a:spcPts val="0"/>
              </a:spcAft>
              <a:buSzPts val="1600"/>
              <a:buFont typeface="Wingdings" panose="05000000000000000000" pitchFamily="2" charset="2"/>
              <a:buChar char="Ø"/>
            </a:pPr>
            <a:r>
              <a:rPr lang="en-US" dirty="0"/>
              <a:t>La part à charge du patient (ticket </a:t>
            </a:r>
            <a:r>
              <a:rPr lang="en-US" dirty="0" err="1"/>
              <a:t>modérateur</a:t>
            </a:r>
            <a:r>
              <a:rPr lang="en-US" dirty="0"/>
              <a:t>)</a:t>
            </a:r>
            <a:endParaRPr dirty="0"/>
          </a:p>
          <a:p>
            <a:pPr marL="742950" lvl="1" indent="-285750" algn="l" rtl="0">
              <a:spcBef>
                <a:spcPts val="1000"/>
              </a:spcBef>
              <a:spcAft>
                <a:spcPts val="0"/>
              </a:spcAft>
              <a:buSzPts val="1600"/>
              <a:buFont typeface="Wingdings" panose="05000000000000000000" pitchFamily="2" charset="2"/>
              <a:buChar char="Ø"/>
            </a:pPr>
            <a:r>
              <a:rPr lang="en-US" dirty="0"/>
              <a:t>Le </a:t>
            </a:r>
            <a:r>
              <a:rPr lang="en-US" dirty="0" err="1"/>
              <a:t>montant</a:t>
            </a:r>
            <a:r>
              <a:rPr lang="en-US" dirty="0"/>
              <a:t> </a:t>
            </a:r>
            <a:r>
              <a:rPr lang="en-US" dirty="0" err="1"/>
              <a:t>remboursé</a:t>
            </a:r>
            <a:r>
              <a:rPr lang="en-US" dirty="0"/>
              <a:t> par </a:t>
            </a:r>
            <a:r>
              <a:rPr lang="en-US" dirty="0" err="1"/>
              <a:t>l’INAMI</a:t>
            </a:r>
            <a:endParaRPr dirty="0"/>
          </a:p>
          <a:p>
            <a:pPr marL="342900" lvl="0" indent="-342900" algn="l" rtl="0">
              <a:spcBef>
                <a:spcPts val="1000"/>
              </a:spcBef>
              <a:spcAft>
                <a:spcPts val="0"/>
              </a:spcAft>
              <a:buSzPts val="1800"/>
              <a:buFont typeface="Wingdings" panose="05000000000000000000" pitchFamily="2" charset="2"/>
              <a:buChar char="Ø"/>
            </a:pPr>
            <a:r>
              <a:rPr lang="en-US" dirty="0"/>
              <a:t>Un </a:t>
            </a:r>
            <a:r>
              <a:rPr lang="en-US" b="1" dirty="0" err="1"/>
              <a:t>médecin</a:t>
            </a:r>
            <a:r>
              <a:rPr lang="en-US" b="1" dirty="0"/>
              <a:t> </a:t>
            </a:r>
            <a:r>
              <a:rPr lang="en-US" b="1" dirty="0" err="1"/>
              <a:t>conventionné</a:t>
            </a:r>
            <a:r>
              <a:rPr lang="en-US" b="1" dirty="0"/>
              <a:t> </a:t>
            </a:r>
            <a:r>
              <a:rPr lang="en-US" dirty="0" err="1"/>
              <a:t>respecte</a:t>
            </a:r>
            <a:r>
              <a:rPr lang="en-US" dirty="0"/>
              <a:t> </a:t>
            </a:r>
            <a:r>
              <a:rPr lang="en-US" dirty="0" err="1"/>
              <a:t>ces</a:t>
            </a:r>
            <a:r>
              <a:rPr lang="en-US" dirty="0"/>
              <a:t> </a:t>
            </a:r>
            <a:r>
              <a:rPr lang="en-US" dirty="0" err="1"/>
              <a:t>tarifs</a:t>
            </a:r>
            <a:r>
              <a:rPr lang="en-US" dirty="0"/>
              <a:t> : le patient </a:t>
            </a:r>
            <a:r>
              <a:rPr lang="en-US" dirty="0" err="1"/>
              <a:t>connaît</a:t>
            </a:r>
            <a:r>
              <a:rPr lang="en-US" dirty="0"/>
              <a:t> à </a:t>
            </a:r>
            <a:r>
              <a:rPr lang="en-US" dirty="0" err="1"/>
              <a:t>l’avance</a:t>
            </a:r>
            <a:r>
              <a:rPr lang="en-US" dirty="0"/>
              <a:t> le </a:t>
            </a:r>
            <a:r>
              <a:rPr lang="en-US" dirty="0" err="1"/>
              <a:t>coût</a:t>
            </a:r>
            <a:r>
              <a:rPr lang="en-US" dirty="0"/>
              <a:t>, sans </a:t>
            </a:r>
            <a:r>
              <a:rPr lang="en-US" dirty="0" err="1"/>
              <a:t>ou</a:t>
            </a:r>
            <a:r>
              <a:rPr lang="en-US" dirty="0"/>
              <a:t> avec peu de </a:t>
            </a:r>
            <a:r>
              <a:rPr lang="en-US" dirty="0" err="1"/>
              <a:t>suppléments</a:t>
            </a:r>
            <a:r>
              <a:rPr lang="en-US" dirty="0"/>
              <a:t>.</a:t>
            </a:r>
            <a:endParaRPr dirty="0"/>
          </a:p>
          <a:p>
            <a:pPr marL="342900" lvl="0" indent="-342900" algn="l" rtl="0">
              <a:spcBef>
                <a:spcPts val="1000"/>
              </a:spcBef>
              <a:spcAft>
                <a:spcPts val="0"/>
              </a:spcAft>
              <a:buSzPts val="1800"/>
              <a:buFont typeface="Wingdings" panose="05000000000000000000" pitchFamily="2" charset="2"/>
              <a:buChar char="Ø"/>
            </a:pPr>
            <a:r>
              <a:rPr lang="en-US" dirty="0"/>
              <a:t>Le patient </a:t>
            </a:r>
            <a:r>
              <a:rPr lang="en-US" dirty="0" err="1"/>
              <a:t>sait</a:t>
            </a:r>
            <a:r>
              <a:rPr lang="en-US" dirty="0"/>
              <a:t> </a:t>
            </a:r>
            <a:r>
              <a:rPr lang="en-US" dirty="0" err="1"/>
              <a:t>alors</a:t>
            </a:r>
            <a:r>
              <a:rPr lang="en-US" dirty="0"/>
              <a:t> à </a:t>
            </a:r>
            <a:r>
              <a:rPr lang="en-US" dirty="0" err="1"/>
              <a:t>l’avance</a:t>
            </a:r>
            <a:r>
              <a:rPr lang="en-US" dirty="0"/>
              <a:t> </a:t>
            </a:r>
            <a:r>
              <a:rPr lang="en-US" dirty="0" err="1"/>
              <a:t>combien</a:t>
            </a:r>
            <a:r>
              <a:rPr lang="en-US" dirty="0"/>
              <a:t> </a:t>
            </a:r>
            <a:r>
              <a:rPr lang="en-US" dirty="0" err="1"/>
              <a:t>cela</a:t>
            </a:r>
            <a:r>
              <a:rPr lang="en-US" dirty="0"/>
              <a:t> </a:t>
            </a:r>
            <a:r>
              <a:rPr lang="en-US" dirty="0" err="1"/>
              <a:t>coûte</a:t>
            </a:r>
            <a:r>
              <a:rPr lang="en-US" dirty="0"/>
              <a:t>, et ne </a:t>
            </a:r>
            <a:r>
              <a:rPr lang="en-US" dirty="0" err="1"/>
              <a:t>paie</a:t>
            </a:r>
            <a:r>
              <a:rPr lang="en-US" dirty="0"/>
              <a:t> </a:t>
            </a:r>
            <a:r>
              <a:rPr lang="en-US" dirty="0" err="1"/>
              <a:t>aucun</a:t>
            </a:r>
            <a:r>
              <a:rPr lang="en-US" dirty="0"/>
              <a:t> </a:t>
            </a:r>
            <a:r>
              <a:rPr lang="en-US" dirty="0" err="1"/>
              <a:t>ou</a:t>
            </a:r>
            <a:r>
              <a:rPr lang="en-US" dirty="0"/>
              <a:t> peu de </a:t>
            </a:r>
            <a:r>
              <a:rPr lang="en-US" dirty="0" err="1"/>
              <a:t>supplément</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7"/>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sz="3600">
                <a:solidFill>
                  <a:srgbClr val="262626"/>
                </a:solidFill>
                <a:latin typeface="Century Gothic"/>
                <a:ea typeface="Century Gothic"/>
                <a:cs typeface="Century Gothic"/>
                <a:sym typeface="Century Gothic"/>
              </a:rPr>
              <a:t>Déconvention partielle</a:t>
            </a:r>
            <a:endParaRPr/>
          </a:p>
        </p:txBody>
      </p:sp>
      <p:sp>
        <p:nvSpPr>
          <p:cNvPr id="201" name="Google Shape;201;p7"/>
          <p:cNvSpPr txBox="1">
            <a:spLocks noGrp="1"/>
          </p:cNvSpPr>
          <p:nvPr>
            <p:ph type="body" idx="1"/>
          </p:nvPr>
        </p:nvSpPr>
        <p:spPr>
          <a:xfrm>
            <a:off x="1942415" y="2133600"/>
            <a:ext cx="6591985" cy="377762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Font typeface="Wingdings" panose="05000000000000000000" pitchFamily="2" charset="2"/>
              <a:buChar char="Ø"/>
            </a:pPr>
            <a:r>
              <a:rPr lang="en-US" sz="1800" dirty="0" err="1">
                <a:solidFill>
                  <a:srgbClr val="3F3F3F"/>
                </a:solidFill>
                <a:latin typeface="Century Gothic"/>
                <a:ea typeface="Century Gothic"/>
                <a:cs typeface="Century Gothic"/>
                <a:sym typeface="Century Gothic"/>
              </a:rPr>
              <a:t>Certains</a:t>
            </a:r>
            <a:r>
              <a:rPr lang="en-US" sz="1800" dirty="0">
                <a:solidFill>
                  <a:srgbClr val="3F3F3F"/>
                </a:solidFill>
                <a:latin typeface="Century Gothic"/>
                <a:ea typeface="Century Gothic"/>
                <a:cs typeface="Century Gothic"/>
                <a:sym typeface="Century Gothic"/>
              </a:rPr>
              <a:t> </a:t>
            </a:r>
            <a:r>
              <a:rPr lang="en-US" sz="1800" dirty="0" err="1">
                <a:solidFill>
                  <a:srgbClr val="3F3F3F"/>
                </a:solidFill>
                <a:latin typeface="Century Gothic"/>
                <a:ea typeface="Century Gothic"/>
                <a:cs typeface="Century Gothic"/>
                <a:sym typeface="Century Gothic"/>
              </a:rPr>
              <a:t>médecins</a:t>
            </a:r>
            <a:r>
              <a:rPr lang="en-US" sz="1800" dirty="0">
                <a:solidFill>
                  <a:srgbClr val="3F3F3F"/>
                </a:solidFill>
                <a:latin typeface="Century Gothic"/>
                <a:ea typeface="Century Gothic"/>
                <a:cs typeface="Century Gothic"/>
                <a:sym typeface="Century Gothic"/>
              </a:rPr>
              <a:t> </a:t>
            </a:r>
            <a:r>
              <a:rPr lang="en-US" sz="1800" dirty="0" err="1">
                <a:solidFill>
                  <a:srgbClr val="3F3F3F"/>
                </a:solidFill>
                <a:latin typeface="Century Gothic"/>
                <a:ea typeface="Century Gothic"/>
                <a:cs typeface="Century Gothic"/>
                <a:sym typeface="Century Gothic"/>
              </a:rPr>
              <a:t>suivent</a:t>
            </a:r>
            <a:r>
              <a:rPr lang="en-US" sz="1800" dirty="0">
                <a:solidFill>
                  <a:srgbClr val="3F3F3F"/>
                </a:solidFill>
                <a:latin typeface="Century Gothic"/>
                <a:ea typeface="Century Gothic"/>
                <a:cs typeface="Century Gothic"/>
                <a:sym typeface="Century Gothic"/>
              </a:rPr>
              <a:t> </a:t>
            </a:r>
            <a:r>
              <a:rPr lang="en-US" sz="1800" dirty="0" err="1">
                <a:solidFill>
                  <a:srgbClr val="3F3F3F"/>
                </a:solidFill>
                <a:latin typeface="Century Gothic"/>
                <a:ea typeface="Century Gothic"/>
                <a:cs typeface="Century Gothic"/>
                <a:sym typeface="Century Gothic"/>
              </a:rPr>
              <a:t>partiellement</a:t>
            </a:r>
            <a:r>
              <a:rPr lang="en-US" sz="1800" dirty="0">
                <a:solidFill>
                  <a:srgbClr val="3F3F3F"/>
                </a:solidFill>
                <a:latin typeface="Century Gothic"/>
                <a:ea typeface="Century Gothic"/>
                <a:cs typeface="Century Gothic"/>
                <a:sym typeface="Century Gothic"/>
              </a:rPr>
              <a:t> les </a:t>
            </a:r>
            <a:r>
              <a:rPr lang="en-US" sz="1800" dirty="0" err="1">
                <a:solidFill>
                  <a:srgbClr val="3F3F3F"/>
                </a:solidFill>
                <a:latin typeface="Century Gothic"/>
                <a:ea typeface="Century Gothic"/>
                <a:cs typeface="Century Gothic"/>
                <a:sym typeface="Century Gothic"/>
              </a:rPr>
              <a:t>tarifs</a:t>
            </a:r>
            <a:r>
              <a:rPr lang="en-US" sz="1800" dirty="0">
                <a:solidFill>
                  <a:srgbClr val="3F3F3F"/>
                </a:solidFill>
                <a:latin typeface="Century Gothic"/>
                <a:ea typeface="Century Gothic"/>
                <a:cs typeface="Century Gothic"/>
                <a:sym typeface="Century Gothic"/>
              </a:rPr>
              <a:t> de la convention :</a:t>
            </a:r>
            <a:endParaRPr dirty="0"/>
          </a:p>
          <a:p>
            <a:pPr marL="342900" lvl="0" indent="-342900" algn="l" rtl="0">
              <a:spcBef>
                <a:spcPts val="1000"/>
              </a:spcBef>
              <a:spcAft>
                <a:spcPts val="0"/>
              </a:spcAft>
              <a:buSzPts val="1800"/>
              <a:buFont typeface="Wingdings" panose="05000000000000000000" pitchFamily="2" charset="2"/>
              <a:buChar char="Ø"/>
            </a:pPr>
            <a:r>
              <a:rPr lang="en-US" sz="1800" dirty="0" err="1">
                <a:solidFill>
                  <a:srgbClr val="3F3F3F"/>
                </a:solidFill>
                <a:latin typeface="Century Gothic"/>
                <a:ea typeface="Century Gothic"/>
                <a:cs typeface="Century Gothic"/>
                <a:sym typeface="Century Gothic"/>
              </a:rPr>
              <a:t>Exemple</a:t>
            </a:r>
            <a:r>
              <a:rPr lang="en-US" sz="1800" dirty="0">
                <a:solidFill>
                  <a:srgbClr val="3F3F3F"/>
                </a:solidFill>
                <a:latin typeface="Century Gothic"/>
                <a:ea typeface="Century Gothic"/>
                <a:cs typeface="Century Gothic"/>
                <a:sym typeface="Century Gothic"/>
              </a:rPr>
              <a:t> : </a:t>
            </a:r>
            <a:r>
              <a:rPr lang="en-US" sz="1800" dirty="0" err="1">
                <a:solidFill>
                  <a:srgbClr val="3F3F3F"/>
                </a:solidFill>
                <a:latin typeface="Century Gothic"/>
                <a:ea typeface="Century Gothic"/>
                <a:cs typeface="Century Gothic"/>
                <a:sym typeface="Century Gothic"/>
              </a:rPr>
              <a:t>conventionné</a:t>
            </a:r>
            <a:r>
              <a:rPr lang="en-US" sz="1800" dirty="0">
                <a:solidFill>
                  <a:srgbClr val="3F3F3F"/>
                </a:solidFill>
                <a:latin typeface="Century Gothic"/>
                <a:ea typeface="Century Gothic"/>
                <a:cs typeface="Century Gothic"/>
                <a:sym typeface="Century Gothic"/>
              </a:rPr>
              <a:t> à </a:t>
            </a:r>
            <a:r>
              <a:rPr lang="en-US" sz="1800" dirty="0" err="1">
                <a:solidFill>
                  <a:srgbClr val="3F3F3F"/>
                </a:solidFill>
                <a:latin typeface="Century Gothic"/>
                <a:ea typeface="Century Gothic"/>
                <a:cs typeface="Century Gothic"/>
                <a:sym typeface="Century Gothic"/>
              </a:rPr>
              <a:t>l’hôpital</a:t>
            </a:r>
            <a:r>
              <a:rPr lang="en-US" sz="1800" dirty="0">
                <a:solidFill>
                  <a:srgbClr val="3F3F3F"/>
                </a:solidFill>
                <a:latin typeface="Century Gothic"/>
                <a:ea typeface="Century Gothic"/>
                <a:cs typeface="Century Gothic"/>
                <a:sym typeface="Century Gothic"/>
              </a:rPr>
              <a:t>, non-</a:t>
            </a:r>
            <a:r>
              <a:rPr lang="en-US" sz="1800" dirty="0" err="1">
                <a:solidFill>
                  <a:srgbClr val="3F3F3F"/>
                </a:solidFill>
                <a:latin typeface="Century Gothic"/>
                <a:ea typeface="Century Gothic"/>
                <a:cs typeface="Century Gothic"/>
                <a:sym typeface="Century Gothic"/>
              </a:rPr>
              <a:t>conventionné</a:t>
            </a:r>
            <a:r>
              <a:rPr lang="en-US" sz="1800" dirty="0">
                <a:solidFill>
                  <a:srgbClr val="3F3F3F"/>
                </a:solidFill>
                <a:latin typeface="Century Gothic"/>
                <a:ea typeface="Century Gothic"/>
                <a:cs typeface="Century Gothic"/>
                <a:sym typeface="Century Gothic"/>
              </a:rPr>
              <a:t> </a:t>
            </a:r>
            <a:r>
              <a:rPr lang="en-US" sz="1800" dirty="0" err="1">
                <a:solidFill>
                  <a:srgbClr val="3F3F3F"/>
                </a:solidFill>
                <a:latin typeface="Century Gothic"/>
                <a:ea typeface="Century Gothic"/>
                <a:cs typeface="Century Gothic"/>
                <a:sym typeface="Century Gothic"/>
              </a:rPr>
              <a:t>en</a:t>
            </a:r>
            <a:r>
              <a:rPr lang="en-US" sz="1800" dirty="0">
                <a:solidFill>
                  <a:srgbClr val="3F3F3F"/>
                </a:solidFill>
                <a:latin typeface="Century Gothic"/>
                <a:ea typeface="Century Gothic"/>
                <a:cs typeface="Century Gothic"/>
                <a:sym typeface="Century Gothic"/>
              </a:rPr>
              <a:t> </a:t>
            </a:r>
            <a:r>
              <a:rPr lang="en-US" sz="1800" dirty="0" err="1">
                <a:solidFill>
                  <a:srgbClr val="3F3F3F"/>
                </a:solidFill>
                <a:latin typeface="Century Gothic"/>
                <a:ea typeface="Century Gothic"/>
                <a:cs typeface="Century Gothic"/>
                <a:sym typeface="Century Gothic"/>
              </a:rPr>
              <a:t>privé</a:t>
            </a:r>
            <a:r>
              <a:rPr lang="en-US" sz="1800" dirty="0">
                <a:solidFill>
                  <a:srgbClr val="3F3F3F"/>
                </a:solidFill>
                <a:latin typeface="Century Gothic"/>
                <a:ea typeface="Century Gothic"/>
                <a:cs typeface="Century Gothic"/>
                <a:sym typeface="Century Gothic"/>
              </a:rPr>
              <a:t>.</a:t>
            </a:r>
            <a:endParaRPr dirty="0"/>
          </a:p>
          <a:p>
            <a:pPr marL="342900" lvl="0" indent="-342900" algn="l" rtl="0">
              <a:spcBef>
                <a:spcPts val="1000"/>
              </a:spcBef>
              <a:spcAft>
                <a:spcPts val="0"/>
              </a:spcAft>
              <a:buSzPts val="1800"/>
              <a:buFont typeface="Wingdings" panose="05000000000000000000" pitchFamily="2" charset="2"/>
              <a:buChar char="Ø"/>
            </a:pPr>
            <a:r>
              <a:rPr lang="en-US" sz="1800" dirty="0">
                <a:solidFill>
                  <a:srgbClr val="3F3F3F"/>
                </a:solidFill>
                <a:latin typeface="Century Gothic"/>
                <a:ea typeface="Century Gothic"/>
                <a:cs typeface="Century Gothic"/>
                <a:sym typeface="Century Gothic"/>
              </a:rPr>
              <a:t>Ce </a:t>
            </a:r>
            <a:r>
              <a:rPr lang="en-US" sz="1800" dirty="0" err="1">
                <a:solidFill>
                  <a:srgbClr val="3F3F3F"/>
                </a:solidFill>
                <a:latin typeface="Century Gothic"/>
                <a:ea typeface="Century Gothic"/>
                <a:cs typeface="Century Gothic"/>
                <a:sym typeface="Century Gothic"/>
              </a:rPr>
              <a:t>système</a:t>
            </a:r>
            <a:r>
              <a:rPr lang="en-US" sz="1800" dirty="0">
                <a:solidFill>
                  <a:srgbClr val="3F3F3F"/>
                </a:solidFill>
                <a:latin typeface="Century Gothic"/>
                <a:ea typeface="Century Gothic"/>
                <a:cs typeface="Century Gothic"/>
                <a:sym typeface="Century Gothic"/>
              </a:rPr>
              <a:t> </a:t>
            </a:r>
            <a:r>
              <a:rPr lang="en-US" sz="1800" dirty="0" err="1">
                <a:solidFill>
                  <a:srgbClr val="3F3F3F"/>
                </a:solidFill>
                <a:latin typeface="Century Gothic"/>
                <a:ea typeface="Century Gothic"/>
                <a:cs typeface="Century Gothic"/>
                <a:sym typeface="Century Gothic"/>
              </a:rPr>
              <a:t>permet</a:t>
            </a:r>
            <a:r>
              <a:rPr lang="en-US" sz="1800" dirty="0">
                <a:solidFill>
                  <a:srgbClr val="3F3F3F"/>
                </a:solidFill>
                <a:latin typeface="Century Gothic"/>
                <a:ea typeface="Century Gothic"/>
                <a:cs typeface="Century Gothic"/>
                <a:sym typeface="Century Gothic"/>
              </a:rPr>
              <a:t> de la </a:t>
            </a:r>
            <a:r>
              <a:rPr lang="en-US" sz="1800" dirty="0" err="1">
                <a:solidFill>
                  <a:srgbClr val="3F3F3F"/>
                </a:solidFill>
                <a:latin typeface="Century Gothic"/>
                <a:ea typeface="Century Gothic"/>
                <a:cs typeface="Century Gothic"/>
                <a:sym typeface="Century Gothic"/>
              </a:rPr>
              <a:t>flexibilité</a:t>
            </a:r>
            <a:r>
              <a:rPr lang="en-US" sz="1800" dirty="0">
                <a:solidFill>
                  <a:srgbClr val="3F3F3F"/>
                </a:solidFill>
                <a:latin typeface="Century Gothic"/>
                <a:ea typeface="Century Gothic"/>
                <a:cs typeface="Century Gothic"/>
                <a:sym typeface="Century Gothic"/>
              </a:rPr>
              <a:t> – </a:t>
            </a:r>
            <a:r>
              <a:rPr lang="en-US" sz="1800" dirty="0" err="1">
                <a:solidFill>
                  <a:srgbClr val="3F3F3F"/>
                </a:solidFill>
                <a:latin typeface="Century Gothic"/>
                <a:ea typeface="Century Gothic"/>
                <a:cs typeface="Century Gothic"/>
                <a:sym typeface="Century Gothic"/>
              </a:rPr>
              <a:t>actuellement</a:t>
            </a:r>
            <a:r>
              <a:rPr lang="en-US" sz="1800" dirty="0">
                <a:solidFill>
                  <a:srgbClr val="3F3F3F"/>
                </a:solidFill>
                <a:latin typeface="Century Gothic"/>
                <a:ea typeface="Century Gothic"/>
                <a:cs typeface="Century Gothic"/>
                <a:sym typeface="Century Gothic"/>
              </a:rPr>
              <a:t> </a:t>
            </a:r>
            <a:r>
              <a:rPr lang="en-US" sz="1800" dirty="0" err="1">
                <a:solidFill>
                  <a:srgbClr val="3F3F3F"/>
                </a:solidFill>
                <a:latin typeface="Century Gothic"/>
                <a:ea typeface="Century Gothic"/>
                <a:cs typeface="Century Gothic"/>
                <a:sym typeface="Century Gothic"/>
              </a:rPr>
              <a:t>réglementée</a:t>
            </a:r>
            <a:r>
              <a:rPr lang="en-US" sz="1800" dirty="0">
                <a:solidFill>
                  <a:srgbClr val="3F3F3F"/>
                </a:solidFill>
                <a:latin typeface="Century Gothic"/>
                <a:ea typeface="Century Gothic"/>
                <a:cs typeface="Century Gothic"/>
                <a:sym typeface="Century Gothic"/>
              </a:rPr>
              <a:t> par la </a:t>
            </a:r>
            <a:r>
              <a:rPr lang="en-US" sz="1800" dirty="0" err="1">
                <a:solidFill>
                  <a:srgbClr val="3F3F3F"/>
                </a:solidFill>
                <a:latin typeface="Century Gothic"/>
                <a:ea typeface="Century Gothic"/>
                <a:cs typeface="Century Gothic"/>
                <a:sym typeface="Century Gothic"/>
              </a:rPr>
              <a:t>loi</a:t>
            </a:r>
            <a:r>
              <a:rPr lang="en-US" sz="1800" dirty="0">
                <a:solidFill>
                  <a:srgbClr val="3F3F3F"/>
                </a:solidFill>
                <a:latin typeface="Century Gothic"/>
                <a:ea typeface="Century Gothic"/>
                <a:cs typeface="Century Gothic"/>
                <a:sym typeface="Century Gothic"/>
              </a:rPr>
              <a:t>.</a:t>
            </a:r>
            <a:endParaRPr dirty="0"/>
          </a:p>
          <a:p>
            <a:pPr marL="342900" lvl="0" indent="-342900" algn="l" rtl="0">
              <a:spcBef>
                <a:spcPts val="1000"/>
              </a:spcBef>
              <a:spcAft>
                <a:spcPts val="0"/>
              </a:spcAft>
              <a:buSzPts val="1800"/>
              <a:buFont typeface="Wingdings" panose="05000000000000000000" pitchFamily="2" charset="2"/>
              <a:buChar char="Ø"/>
            </a:pPr>
            <a:r>
              <a:rPr lang="en-US" sz="1800" dirty="0">
                <a:solidFill>
                  <a:srgbClr val="3F3F3F"/>
                </a:solidFill>
                <a:latin typeface="Century Gothic"/>
                <a:ea typeface="Century Gothic"/>
                <a:cs typeface="Century Gothic"/>
                <a:sym typeface="Century Gothic"/>
              </a:rPr>
              <a:t>Des </a:t>
            </a:r>
            <a:r>
              <a:rPr lang="en-US" sz="1800" dirty="0" err="1">
                <a:solidFill>
                  <a:srgbClr val="3F3F3F"/>
                </a:solidFill>
                <a:latin typeface="Century Gothic"/>
                <a:ea typeface="Century Gothic"/>
                <a:cs typeface="Century Gothic"/>
                <a:sym typeface="Century Gothic"/>
              </a:rPr>
              <a:t>règles</a:t>
            </a:r>
            <a:r>
              <a:rPr lang="en-US" sz="1800" dirty="0">
                <a:solidFill>
                  <a:srgbClr val="3F3F3F"/>
                </a:solidFill>
                <a:latin typeface="Century Gothic"/>
                <a:ea typeface="Century Gothic"/>
                <a:cs typeface="Century Gothic"/>
                <a:sym typeface="Century Gothic"/>
              </a:rPr>
              <a:t> </a:t>
            </a:r>
            <a:r>
              <a:rPr lang="en-US" sz="1800" dirty="0" err="1">
                <a:solidFill>
                  <a:srgbClr val="3F3F3F"/>
                </a:solidFill>
                <a:latin typeface="Century Gothic"/>
                <a:ea typeface="Century Gothic"/>
                <a:cs typeface="Century Gothic"/>
                <a:sym typeface="Century Gothic"/>
              </a:rPr>
              <a:t>strictes</a:t>
            </a:r>
            <a:r>
              <a:rPr lang="en-US" sz="1800" dirty="0">
                <a:solidFill>
                  <a:srgbClr val="3F3F3F"/>
                </a:solidFill>
                <a:latin typeface="Century Gothic"/>
                <a:ea typeface="Century Gothic"/>
                <a:cs typeface="Century Gothic"/>
                <a:sym typeface="Century Gothic"/>
              </a:rPr>
              <a:t> </a:t>
            </a:r>
            <a:r>
              <a:rPr lang="en-US" sz="1800" dirty="0" err="1">
                <a:solidFill>
                  <a:srgbClr val="3F3F3F"/>
                </a:solidFill>
                <a:latin typeface="Century Gothic"/>
                <a:ea typeface="Century Gothic"/>
                <a:cs typeface="Century Gothic"/>
                <a:sym typeface="Century Gothic"/>
              </a:rPr>
              <a:t>empêchent</a:t>
            </a:r>
            <a:r>
              <a:rPr lang="en-US" sz="1800" dirty="0">
                <a:solidFill>
                  <a:srgbClr val="3F3F3F"/>
                </a:solidFill>
                <a:latin typeface="Century Gothic"/>
                <a:ea typeface="Century Gothic"/>
                <a:cs typeface="Century Gothic"/>
                <a:sym typeface="Century Gothic"/>
              </a:rPr>
              <a:t> les </a:t>
            </a:r>
            <a:r>
              <a:rPr lang="en-US" sz="1800" dirty="0" err="1">
                <a:solidFill>
                  <a:srgbClr val="3F3F3F"/>
                </a:solidFill>
                <a:latin typeface="Century Gothic"/>
                <a:ea typeface="Century Gothic"/>
                <a:cs typeface="Century Gothic"/>
                <a:sym typeface="Century Gothic"/>
              </a:rPr>
              <a:t>abus</a:t>
            </a:r>
            <a:r>
              <a:rPr lang="en-US" sz="1800" dirty="0">
                <a:solidFill>
                  <a:srgbClr val="3F3F3F"/>
                </a:solidFill>
                <a:latin typeface="Century Gothic"/>
                <a:ea typeface="Century Gothic"/>
                <a:cs typeface="Century Gothic"/>
                <a:sym typeface="Century Gothic"/>
              </a:rPr>
              <a:t>.</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8"/>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sz="3600">
                <a:solidFill>
                  <a:srgbClr val="262626"/>
                </a:solidFill>
                <a:latin typeface="Century Gothic"/>
                <a:ea typeface="Century Gothic"/>
                <a:cs typeface="Century Gothic"/>
                <a:sym typeface="Century Gothic"/>
              </a:rPr>
              <a:t>Déconvention complète</a:t>
            </a:r>
            <a:endParaRPr/>
          </a:p>
        </p:txBody>
      </p:sp>
      <p:sp>
        <p:nvSpPr>
          <p:cNvPr id="207" name="Google Shape;207;p8"/>
          <p:cNvSpPr txBox="1">
            <a:spLocks noGrp="1"/>
          </p:cNvSpPr>
          <p:nvPr>
            <p:ph type="body" idx="1"/>
          </p:nvPr>
        </p:nvSpPr>
        <p:spPr>
          <a:xfrm>
            <a:off x="1942415" y="2133600"/>
            <a:ext cx="6591985" cy="377762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Font typeface="Wingdings" panose="05000000000000000000" pitchFamily="2" charset="2"/>
              <a:buChar char="Ø"/>
            </a:pPr>
            <a:r>
              <a:rPr lang="en-US" dirty="0"/>
              <a:t>Le </a:t>
            </a:r>
            <a:r>
              <a:rPr lang="en-US" dirty="0" err="1"/>
              <a:t>médecin</a:t>
            </a:r>
            <a:r>
              <a:rPr lang="en-US" dirty="0"/>
              <a:t> fixe </a:t>
            </a:r>
            <a:r>
              <a:rPr lang="en-US" dirty="0" err="1"/>
              <a:t>librement</a:t>
            </a:r>
            <a:r>
              <a:rPr lang="en-US" dirty="0"/>
              <a:t> </a:t>
            </a:r>
            <a:r>
              <a:rPr lang="en-US" dirty="0" err="1"/>
              <a:t>ses</a:t>
            </a:r>
            <a:r>
              <a:rPr lang="en-US" dirty="0"/>
              <a:t> </a:t>
            </a:r>
            <a:r>
              <a:rPr lang="en-US" dirty="0" err="1"/>
              <a:t>honoraires</a:t>
            </a:r>
            <a:r>
              <a:rPr lang="en-US" dirty="0"/>
              <a:t>, sans </a:t>
            </a:r>
            <a:r>
              <a:rPr lang="en-US" dirty="0" err="1"/>
              <a:t>suivre</a:t>
            </a:r>
            <a:r>
              <a:rPr lang="en-US" dirty="0"/>
              <a:t> les </a:t>
            </a:r>
            <a:r>
              <a:rPr lang="en-US" dirty="0" err="1"/>
              <a:t>tarifs</a:t>
            </a:r>
            <a:r>
              <a:rPr lang="en-US" dirty="0"/>
              <a:t> </a:t>
            </a:r>
            <a:r>
              <a:rPr lang="en-US" dirty="0" err="1"/>
              <a:t>officiels</a:t>
            </a:r>
            <a:r>
              <a:rPr lang="en-US" dirty="0"/>
              <a:t>.</a:t>
            </a:r>
            <a:endParaRPr dirty="0"/>
          </a:p>
          <a:p>
            <a:pPr marL="742950" lvl="1" indent="-285750" algn="l" rtl="0">
              <a:spcBef>
                <a:spcPts val="1000"/>
              </a:spcBef>
              <a:spcAft>
                <a:spcPts val="0"/>
              </a:spcAft>
              <a:buSzPts val="1600"/>
              <a:buFont typeface="Wingdings" panose="05000000000000000000" pitchFamily="2" charset="2"/>
              <a:buChar char="Ø"/>
            </a:pPr>
            <a:r>
              <a:rPr lang="en-US" dirty="0"/>
              <a:t>Le patient </a:t>
            </a:r>
            <a:r>
              <a:rPr lang="en-US" dirty="0" err="1"/>
              <a:t>reçoit</a:t>
            </a:r>
            <a:r>
              <a:rPr lang="en-US" dirty="0"/>
              <a:t> un </a:t>
            </a:r>
            <a:r>
              <a:rPr lang="en-US" dirty="0" err="1"/>
              <a:t>remboursement</a:t>
            </a:r>
            <a:r>
              <a:rPr lang="en-US" dirty="0"/>
              <a:t> </a:t>
            </a:r>
            <a:r>
              <a:rPr lang="en-US" dirty="0" err="1"/>
              <a:t>limité</a:t>
            </a:r>
            <a:r>
              <a:rPr lang="en-US" dirty="0"/>
              <a:t> de la </a:t>
            </a:r>
            <a:r>
              <a:rPr lang="en-US" dirty="0" err="1"/>
              <a:t>mutualité</a:t>
            </a:r>
            <a:r>
              <a:rPr lang="en-US" dirty="0"/>
              <a:t>.</a:t>
            </a:r>
            <a:endParaRPr dirty="0"/>
          </a:p>
          <a:p>
            <a:pPr marL="844550" lvl="1" indent="-285750" algn="l" rtl="0">
              <a:spcBef>
                <a:spcPts val="1000"/>
              </a:spcBef>
              <a:spcAft>
                <a:spcPts val="0"/>
              </a:spcAft>
              <a:buSzPts val="1600"/>
              <a:buFont typeface="Wingdings" panose="05000000000000000000" pitchFamily="2" charset="2"/>
              <a:buChar char="Ø"/>
            </a:pPr>
            <a:endParaRPr dirty="0"/>
          </a:p>
          <a:p>
            <a:pPr marL="342900" lvl="0" indent="-342900" algn="l" rtl="0">
              <a:spcBef>
                <a:spcPts val="1000"/>
              </a:spcBef>
              <a:spcAft>
                <a:spcPts val="0"/>
              </a:spcAft>
              <a:buSzPts val="1800"/>
              <a:buFont typeface="Wingdings" panose="05000000000000000000" pitchFamily="2" charset="2"/>
              <a:buChar char="Ø"/>
            </a:pPr>
            <a:r>
              <a:rPr lang="en-US" dirty="0"/>
              <a:t>Pas </a:t>
            </a:r>
            <a:r>
              <a:rPr lang="en-US" dirty="0" err="1"/>
              <a:t>d’avantages</a:t>
            </a:r>
            <a:r>
              <a:rPr lang="en-US" dirty="0"/>
              <a:t> </a:t>
            </a:r>
            <a:r>
              <a:rPr lang="en-US" dirty="0" err="1"/>
              <a:t>sociaux</a:t>
            </a:r>
            <a:r>
              <a:rPr lang="en-US" dirty="0"/>
              <a:t> </a:t>
            </a:r>
            <a:r>
              <a:rPr lang="en-US" dirty="0" err="1"/>
              <a:t>INAMI</a:t>
            </a:r>
            <a:r>
              <a:rPr lang="en-US" dirty="0"/>
              <a:t> pour </a:t>
            </a:r>
            <a:r>
              <a:rPr lang="en-US" dirty="0" err="1"/>
              <a:t>ces</a:t>
            </a:r>
            <a:r>
              <a:rPr lang="en-US" dirty="0"/>
              <a:t> </a:t>
            </a:r>
            <a:r>
              <a:rPr lang="en-US" dirty="0" err="1"/>
              <a:t>médecins</a:t>
            </a:r>
            <a:r>
              <a:rPr lang="en-US" dirty="0"/>
              <a:t>.</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9"/>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sz="3600">
                <a:solidFill>
                  <a:srgbClr val="262626"/>
                </a:solidFill>
                <a:latin typeface="Century Gothic"/>
                <a:ea typeface="Century Gothic"/>
                <a:cs typeface="Century Gothic"/>
                <a:sym typeface="Century Gothic"/>
              </a:rPr>
              <a:t>Pratique entièrement privée</a:t>
            </a:r>
            <a:endParaRPr/>
          </a:p>
        </p:txBody>
      </p:sp>
      <p:sp>
        <p:nvSpPr>
          <p:cNvPr id="213" name="Google Shape;213;p9"/>
          <p:cNvSpPr txBox="1">
            <a:spLocks noGrp="1"/>
          </p:cNvSpPr>
          <p:nvPr>
            <p:ph type="body" idx="1"/>
          </p:nvPr>
        </p:nvSpPr>
        <p:spPr>
          <a:xfrm>
            <a:off x="1942415" y="2133600"/>
            <a:ext cx="6591985" cy="377762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Font typeface="Wingdings" panose="05000000000000000000" pitchFamily="2" charset="2"/>
              <a:buChar char="Ø"/>
            </a:pPr>
            <a:r>
              <a:rPr lang="en-US" dirty="0"/>
              <a:t>Un </a:t>
            </a:r>
            <a:r>
              <a:rPr lang="en-US" dirty="0" err="1"/>
              <a:t>médecin</a:t>
            </a:r>
            <a:r>
              <a:rPr lang="en-US" dirty="0"/>
              <a:t> </a:t>
            </a:r>
            <a:r>
              <a:rPr lang="en-US" dirty="0" err="1"/>
              <a:t>en</a:t>
            </a:r>
            <a:r>
              <a:rPr lang="en-US" dirty="0"/>
              <a:t> pratique </a:t>
            </a:r>
            <a:r>
              <a:rPr lang="en-US" dirty="0" err="1"/>
              <a:t>entièrement</a:t>
            </a:r>
            <a:r>
              <a:rPr lang="en-US" dirty="0"/>
              <a:t> </a:t>
            </a:r>
            <a:r>
              <a:rPr lang="en-US" dirty="0" err="1"/>
              <a:t>privée</a:t>
            </a:r>
            <a:endParaRPr dirty="0"/>
          </a:p>
          <a:p>
            <a:pPr marL="742950" lvl="1" indent="-285750" algn="l" rtl="0">
              <a:spcBef>
                <a:spcPts val="1000"/>
              </a:spcBef>
              <a:spcAft>
                <a:spcPts val="0"/>
              </a:spcAft>
              <a:buSzPts val="1600"/>
              <a:buFont typeface="Wingdings" panose="05000000000000000000" pitchFamily="2" charset="2"/>
              <a:buChar char="Ø"/>
            </a:pPr>
            <a:r>
              <a:rPr lang="en-US" dirty="0" err="1"/>
              <a:t>Médecin</a:t>
            </a:r>
            <a:r>
              <a:rPr lang="en-US" dirty="0"/>
              <a:t> hors </a:t>
            </a:r>
            <a:r>
              <a:rPr lang="en-US" dirty="0" err="1"/>
              <a:t>système</a:t>
            </a:r>
            <a:r>
              <a:rPr lang="en-US" dirty="0"/>
              <a:t> </a:t>
            </a:r>
            <a:r>
              <a:rPr lang="en-US" dirty="0" err="1"/>
              <a:t>INAMI</a:t>
            </a:r>
            <a:r>
              <a:rPr lang="en-US" dirty="0"/>
              <a:t> :</a:t>
            </a:r>
            <a:endParaRPr dirty="0"/>
          </a:p>
          <a:p>
            <a:pPr marL="742950" lvl="1" indent="-285750" algn="l" rtl="0">
              <a:spcBef>
                <a:spcPts val="1000"/>
              </a:spcBef>
              <a:spcAft>
                <a:spcPts val="0"/>
              </a:spcAft>
              <a:buSzPts val="1600"/>
              <a:buFont typeface="Wingdings" panose="05000000000000000000" pitchFamily="2" charset="2"/>
              <a:buChar char="Ø"/>
            </a:pPr>
            <a:r>
              <a:rPr lang="en-US" dirty="0"/>
              <a:t>Pas de </a:t>
            </a:r>
            <a:r>
              <a:rPr lang="en-US" dirty="0" err="1"/>
              <a:t>numéro</a:t>
            </a:r>
            <a:r>
              <a:rPr lang="en-US" dirty="0"/>
              <a:t> </a:t>
            </a:r>
            <a:r>
              <a:rPr lang="en-US" dirty="0" err="1"/>
              <a:t>INAMI</a:t>
            </a:r>
            <a:r>
              <a:rPr lang="en-US" dirty="0"/>
              <a:t> pour </a:t>
            </a:r>
            <a:r>
              <a:rPr lang="en-US" dirty="0" err="1"/>
              <a:t>cette</a:t>
            </a:r>
            <a:r>
              <a:rPr lang="en-US" dirty="0"/>
              <a:t> pratique</a:t>
            </a:r>
            <a:endParaRPr dirty="0"/>
          </a:p>
          <a:p>
            <a:pPr marL="742950" lvl="1" indent="-285750" algn="l" rtl="0">
              <a:spcBef>
                <a:spcPts val="1000"/>
              </a:spcBef>
              <a:spcAft>
                <a:spcPts val="0"/>
              </a:spcAft>
              <a:buSzPts val="1600"/>
              <a:buFont typeface="Wingdings" panose="05000000000000000000" pitchFamily="2" charset="2"/>
              <a:buChar char="Ø"/>
            </a:pPr>
            <a:r>
              <a:rPr lang="en-US" dirty="0"/>
              <a:t>Pas de </a:t>
            </a:r>
            <a:r>
              <a:rPr lang="en-US" dirty="0" err="1"/>
              <a:t>remboursement</a:t>
            </a:r>
            <a:r>
              <a:rPr lang="en-US" dirty="0"/>
              <a:t> pour le patient</a:t>
            </a:r>
            <a:endParaRPr dirty="0"/>
          </a:p>
          <a:p>
            <a:pPr marL="342900" lvl="0" indent="-342900" algn="l" rtl="0">
              <a:spcBef>
                <a:spcPts val="1000"/>
              </a:spcBef>
              <a:spcAft>
                <a:spcPts val="0"/>
              </a:spcAft>
              <a:buSzPts val="1800"/>
              <a:buFont typeface="Wingdings" panose="05000000000000000000" pitchFamily="2" charset="2"/>
              <a:buChar char="Ø"/>
            </a:pPr>
            <a:r>
              <a:rPr lang="en-US" dirty="0" err="1"/>
              <a:t>C’est</a:t>
            </a:r>
            <a:r>
              <a:rPr lang="en-US" dirty="0"/>
              <a:t> </a:t>
            </a:r>
            <a:r>
              <a:rPr lang="en-US" dirty="0" err="1"/>
              <a:t>une</a:t>
            </a:r>
            <a:r>
              <a:rPr lang="en-US" dirty="0"/>
              <a:t> pratique 100 % </a:t>
            </a:r>
            <a:r>
              <a:rPr lang="en-US" dirty="0" err="1"/>
              <a:t>privée</a:t>
            </a:r>
            <a:r>
              <a:rPr lang="en-US" dirty="0"/>
              <a:t>, </a:t>
            </a:r>
            <a:r>
              <a:rPr lang="en-US" dirty="0" err="1"/>
              <a:t>comme</a:t>
            </a:r>
            <a:r>
              <a:rPr lang="en-US" dirty="0"/>
              <a:t> dans </a:t>
            </a:r>
            <a:r>
              <a:rPr lang="en-US" dirty="0" err="1"/>
              <a:t>certaines</a:t>
            </a:r>
            <a:r>
              <a:rPr lang="en-US" dirty="0"/>
              <a:t> pratiques </a:t>
            </a:r>
            <a:r>
              <a:rPr lang="en-US" dirty="0" err="1"/>
              <a:t>esthétiques</a:t>
            </a:r>
            <a:r>
              <a:rPr lang="en-US" dirty="0"/>
              <a:t> </a:t>
            </a:r>
            <a:r>
              <a:rPr lang="en-US" dirty="0" err="1"/>
              <a:t>ou</a:t>
            </a:r>
            <a:r>
              <a:rPr lang="en-US" dirty="0"/>
              <a:t> pour </a:t>
            </a:r>
            <a:r>
              <a:rPr lang="en-US" dirty="0" err="1"/>
              <a:t>expatriés</a:t>
            </a:r>
            <a:r>
              <a:rPr lang="en-US" dirty="0"/>
              <a:t>.</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0"/>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a:t>Loi de réforme des soins de santé</a:t>
            </a:r>
            <a:endParaRPr/>
          </a:p>
        </p:txBody>
      </p:sp>
      <p:sp>
        <p:nvSpPr>
          <p:cNvPr id="219" name="Google Shape;219;p10"/>
          <p:cNvSpPr txBox="1">
            <a:spLocks noGrp="1"/>
          </p:cNvSpPr>
          <p:nvPr>
            <p:ph type="body" idx="1"/>
          </p:nvPr>
        </p:nvSpPr>
        <p:spPr>
          <a:xfrm>
            <a:off x="1942415" y="2133600"/>
            <a:ext cx="6591985" cy="377762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Font typeface="Wingdings" panose="05000000000000000000" pitchFamily="2" charset="2"/>
              <a:buChar char="Ø"/>
            </a:pPr>
            <a:r>
              <a:rPr lang="en-US" dirty="0"/>
              <a:t>Avant-</a:t>
            </a:r>
            <a:r>
              <a:rPr lang="en-US" dirty="0" err="1"/>
              <a:t>projet</a:t>
            </a:r>
            <a:r>
              <a:rPr lang="en-US" dirty="0"/>
              <a:t> du cabinet – </a:t>
            </a:r>
            <a:r>
              <a:rPr lang="en-US" dirty="0" err="1"/>
              <a:t>présenté</a:t>
            </a:r>
            <a:r>
              <a:rPr lang="en-US" dirty="0"/>
              <a:t> le 3/6/2025</a:t>
            </a:r>
            <a:endParaRPr dirty="0"/>
          </a:p>
          <a:p>
            <a:pPr marL="285750" lvl="0" indent="-285750" algn="l" rtl="0">
              <a:spcBef>
                <a:spcPts val="1000"/>
              </a:spcBef>
              <a:spcAft>
                <a:spcPts val="0"/>
              </a:spcAft>
              <a:buSzPts val="1800"/>
              <a:buFont typeface="Wingdings" panose="05000000000000000000" pitchFamily="2" charset="2"/>
              <a:buChar char="Ø"/>
            </a:pPr>
            <a:endParaRPr dirty="0"/>
          </a:p>
          <a:p>
            <a:pPr marL="342900" lvl="0" indent="-342900" algn="l" rtl="0">
              <a:spcBef>
                <a:spcPts val="1000"/>
              </a:spcBef>
              <a:spcAft>
                <a:spcPts val="0"/>
              </a:spcAft>
              <a:buSzPts val="1800"/>
              <a:buFont typeface="Wingdings" panose="05000000000000000000" pitchFamily="2" charset="2"/>
              <a:buChar char="Ø"/>
            </a:pPr>
            <a:r>
              <a:rPr lang="en-US" dirty="0" err="1"/>
              <a:t>Objectifs</a:t>
            </a:r>
            <a:r>
              <a:rPr lang="en-US" dirty="0"/>
              <a:t> </a:t>
            </a:r>
            <a:r>
              <a:rPr lang="en-US" dirty="0" err="1"/>
              <a:t>affichés</a:t>
            </a:r>
            <a:r>
              <a:rPr lang="en-US" dirty="0"/>
              <a:t> :</a:t>
            </a:r>
            <a:endParaRPr dirty="0"/>
          </a:p>
          <a:p>
            <a:pPr marL="742950" lvl="1" indent="-285750" algn="l" rtl="0">
              <a:spcBef>
                <a:spcPts val="1000"/>
              </a:spcBef>
              <a:spcAft>
                <a:spcPts val="0"/>
              </a:spcAft>
              <a:buSzPts val="1600"/>
              <a:buFont typeface="Wingdings" panose="05000000000000000000" pitchFamily="2" charset="2"/>
              <a:buChar char="Ø"/>
            </a:pPr>
            <a:r>
              <a:rPr lang="en-US" dirty="0" err="1"/>
              <a:t>Maintien</a:t>
            </a:r>
            <a:r>
              <a:rPr lang="en-US" dirty="0"/>
              <a:t> du </a:t>
            </a:r>
            <a:r>
              <a:rPr lang="en-US" dirty="0" err="1"/>
              <a:t>conventionnement</a:t>
            </a:r>
            <a:r>
              <a:rPr lang="en-US" dirty="0"/>
              <a:t> </a:t>
            </a:r>
            <a:r>
              <a:rPr lang="en-US" dirty="0" err="1"/>
              <a:t>individuel</a:t>
            </a:r>
            <a:endParaRPr dirty="0"/>
          </a:p>
          <a:p>
            <a:pPr marL="742950" lvl="1" indent="-285750" algn="l" rtl="0">
              <a:spcBef>
                <a:spcPts val="1000"/>
              </a:spcBef>
              <a:spcAft>
                <a:spcPts val="0"/>
              </a:spcAft>
              <a:buSzPts val="1600"/>
              <a:buFont typeface="Wingdings" panose="05000000000000000000" pitchFamily="2" charset="2"/>
              <a:buChar char="Ø"/>
            </a:pPr>
            <a:r>
              <a:rPr lang="en-US" dirty="0"/>
              <a:t>Encourager la convention, </a:t>
            </a:r>
            <a:r>
              <a:rPr lang="en-US" dirty="0" err="1"/>
              <a:t>rendre</a:t>
            </a:r>
            <a:r>
              <a:rPr lang="en-US" dirty="0"/>
              <a:t> la </a:t>
            </a:r>
            <a:r>
              <a:rPr lang="en-US" dirty="0" err="1"/>
              <a:t>déconvention</a:t>
            </a:r>
            <a:r>
              <a:rPr lang="en-US" dirty="0"/>
              <a:t> </a:t>
            </a:r>
            <a:r>
              <a:rPr lang="en-US" dirty="0" err="1"/>
              <a:t>moins</a:t>
            </a:r>
            <a:r>
              <a:rPr lang="en-US" dirty="0"/>
              <a:t> </a:t>
            </a:r>
            <a:r>
              <a:rPr lang="en-US" dirty="0" err="1"/>
              <a:t>attrayante</a:t>
            </a:r>
            <a:endParaRPr dirty="0"/>
          </a:p>
          <a:p>
            <a:pPr marL="742950" lvl="1" indent="-285750" algn="l" rtl="0">
              <a:spcBef>
                <a:spcPts val="1000"/>
              </a:spcBef>
              <a:spcAft>
                <a:spcPts val="0"/>
              </a:spcAft>
              <a:buSzPts val="1600"/>
              <a:buFont typeface="Wingdings" panose="05000000000000000000" pitchFamily="2" charset="2"/>
              <a:buChar char="Ø"/>
            </a:pPr>
            <a:r>
              <a:rPr lang="en-US" dirty="0"/>
              <a:t>Processus plus </a:t>
            </a:r>
            <a:r>
              <a:rPr lang="en-US" dirty="0" err="1"/>
              <a:t>clair</a:t>
            </a:r>
            <a:r>
              <a:rPr lang="en-US" dirty="0"/>
              <a:t> pour les accords </a:t>
            </a:r>
            <a:r>
              <a:rPr lang="en-US" dirty="0" err="1"/>
              <a:t>collectifs</a:t>
            </a:r>
            <a:endParaRPr dirty="0"/>
          </a:p>
        </p:txBody>
      </p:sp>
      <p:pic>
        <p:nvPicPr>
          <p:cNvPr id="220" name="Google Shape;220;p10"/>
          <p:cNvPicPr preferRelativeResize="0"/>
          <p:nvPr/>
        </p:nvPicPr>
        <p:blipFill rotWithShape="1">
          <a:blip r:embed="rId3">
            <a:alphaModFix/>
          </a:blip>
          <a:srcRect/>
          <a:stretch/>
        </p:blipFill>
        <p:spPr>
          <a:xfrm>
            <a:off x="5519281" y="5193672"/>
            <a:ext cx="3175000" cy="14351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11"/>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a:t>MAIS:</a:t>
            </a:r>
            <a:endParaRPr/>
          </a:p>
        </p:txBody>
      </p:sp>
      <p:pic>
        <p:nvPicPr>
          <p:cNvPr id="226" name="Google Shape;226;p11"/>
          <p:cNvPicPr preferRelativeResize="0"/>
          <p:nvPr/>
        </p:nvPicPr>
        <p:blipFill rotWithShape="1">
          <a:blip r:embed="rId3">
            <a:alphaModFix/>
          </a:blip>
          <a:srcRect/>
          <a:stretch/>
        </p:blipFill>
        <p:spPr>
          <a:xfrm>
            <a:off x="5173056" y="1143000"/>
            <a:ext cx="3649263" cy="5473894"/>
          </a:xfrm>
          <a:prstGeom prst="rect">
            <a:avLst/>
          </a:prstGeom>
          <a:noFill/>
          <a:ln>
            <a:noFill/>
          </a:ln>
        </p:spPr>
      </p:pic>
      <p:pic>
        <p:nvPicPr>
          <p:cNvPr id="227" name="Google Shape;227;p11"/>
          <p:cNvPicPr preferRelativeResize="0"/>
          <p:nvPr/>
        </p:nvPicPr>
        <p:blipFill rotWithShape="1">
          <a:blip r:embed="rId4">
            <a:alphaModFix/>
          </a:blip>
          <a:srcRect/>
          <a:stretch/>
        </p:blipFill>
        <p:spPr>
          <a:xfrm>
            <a:off x="1004524" y="2971799"/>
            <a:ext cx="3975848" cy="159033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12"/>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a:t>1. Le ministre prend tous les pouvoirs</a:t>
            </a:r>
            <a:endParaRPr/>
          </a:p>
        </p:txBody>
      </p:sp>
      <p:sp>
        <p:nvSpPr>
          <p:cNvPr id="233" name="Google Shape;233;p12"/>
          <p:cNvSpPr txBox="1">
            <a:spLocks noGrp="1"/>
          </p:cNvSpPr>
          <p:nvPr>
            <p:ph type="body" idx="1"/>
          </p:nvPr>
        </p:nvSpPr>
        <p:spPr>
          <a:xfrm>
            <a:off x="1942415" y="2133600"/>
            <a:ext cx="6591985" cy="377762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Font typeface="Wingdings" panose="05000000000000000000" pitchFamily="2" charset="2"/>
              <a:buChar char="Ø"/>
            </a:pPr>
            <a:r>
              <a:rPr lang="en-US" dirty="0"/>
              <a:t>La </a:t>
            </a:r>
            <a:r>
              <a:rPr lang="en-US" dirty="0" err="1"/>
              <a:t>loi</a:t>
            </a:r>
            <a:r>
              <a:rPr lang="en-US" dirty="0"/>
              <a:t> </a:t>
            </a:r>
            <a:r>
              <a:rPr lang="en-US" dirty="0" err="1"/>
              <a:t>permet</a:t>
            </a:r>
            <a:r>
              <a:rPr lang="en-US" dirty="0"/>
              <a:t> au </a:t>
            </a:r>
            <a:r>
              <a:rPr lang="en-US" dirty="0" err="1"/>
              <a:t>ministre</a:t>
            </a:r>
            <a:r>
              <a:rPr lang="en-US" dirty="0"/>
              <a:t> de :</a:t>
            </a:r>
            <a:endParaRPr dirty="0"/>
          </a:p>
          <a:p>
            <a:pPr marL="742950" lvl="1" indent="-285750" algn="l" rtl="0">
              <a:spcBef>
                <a:spcPts val="1000"/>
              </a:spcBef>
              <a:spcAft>
                <a:spcPts val="0"/>
              </a:spcAft>
              <a:buSzPts val="1600"/>
              <a:buFont typeface="Wingdings" panose="05000000000000000000" pitchFamily="2" charset="2"/>
              <a:buChar char="Ø"/>
            </a:pPr>
            <a:r>
              <a:rPr lang="en-US" dirty="0"/>
              <a:t>Imposer le budget sans </a:t>
            </a:r>
            <a:r>
              <a:rPr lang="en-US" dirty="0" err="1"/>
              <a:t>l’accord</a:t>
            </a:r>
            <a:r>
              <a:rPr lang="en-US" dirty="0"/>
              <a:t> des </a:t>
            </a:r>
            <a:r>
              <a:rPr lang="en-US" dirty="0" err="1"/>
              <a:t>représentants</a:t>
            </a:r>
            <a:r>
              <a:rPr lang="en-US" dirty="0"/>
              <a:t> </a:t>
            </a:r>
            <a:r>
              <a:rPr lang="en-US" dirty="0" err="1"/>
              <a:t>médicaux</a:t>
            </a:r>
            <a:endParaRPr dirty="0"/>
          </a:p>
          <a:p>
            <a:pPr marL="742950" lvl="1" indent="-285750" algn="l" rtl="0">
              <a:spcBef>
                <a:spcPts val="1000"/>
              </a:spcBef>
              <a:spcAft>
                <a:spcPts val="0"/>
              </a:spcAft>
              <a:buSzPts val="1600"/>
              <a:buFont typeface="Wingdings" panose="05000000000000000000" pitchFamily="2" charset="2"/>
              <a:buChar char="Ø"/>
            </a:pPr>
            <a:r>
              <a:rPr lang="en-US" dirty="0" err="1"/>
              <a:t>Définir</a:t>
            </a:r>
            <a:r>
              <a:rPr lang="en-US" dirty="0"/>
              <a:t> </a:t>
            </a:r>
            <a:r>
              <a:rPr lang="en-US" dirty="0" err="1"/>
              <a:t>unilatéralement</a:t>
            </a:r>
            <a:r>
              <a:rPr lang="en-US" dirty="0"/>
              <a:t> les </a:t>
            </a:r>
            <a:r>
              <a:rPr lang="en-US" dirty="0" err="1"/>
              <a:t>honoraires</a:t>
            </a:r>
            <a:r>
              <a:rPr lang="en-US" dirty="0"/>
              <a:t> par prestation</a:t>
            </a:r>
            <a:endParaRPr dirty="0"/>
          </a:p>
          <a:p>
            <a:pPr marL="742950" lvl="1" indent="-285750" algn="l" rtl="0">
              <a:spcBef>
                <a:spcPts val="1000"/>
              </a:spcBef>
              <a:spcAft>
                <a:spcPts val="0"/>
              </a:spcAft>
              <a:buSzPts val="1600"/>
              <a:buFont typeface="Wingdings" panose="05000000000000000000" pitchFamily="2" charset="2"/>
              <a:buChar char="Ø"/>
            </a:pPr>
            <a:r>
              <a:rPr lang="en-US" dirty="0"/>
              <a:t>Modifier les conditions de la convention </a:t>
            </a:r>
            <a:r>
              <a:rPr lang="en-US" dirty="0" err="1"/>
              <a:t>même</a:t>
            </a:r>
            <a:r>
              <a:rPr lang="en-US" dirty="0"/>
              <a:t> sans </a:t>
            </a:r>
            <a:r>
              <a:rPr lang="en-US" dirty="0" err="1"/>
              <a:t>majorité</a:t>
            </a:r>
            <a:r>
              <a:rPr lang="en-US" dirty="0"/>
              <a:t> </a:t>
            </a:r>
            <a:r>
              <a:rPr lang="en-US" dirty="0" err="1"/>
              <a:t>médicale</a:t>
            </a:r>
            <a:endParaRPr dirty="0"/>
          </a:p>
          <a:p>
            <a:pPr marL="342900" lvl="0" indent="-342900" algn="l" rtl="0">
              <a:spcBef>
                <a:spcPts val="1000"/>
              </a:spcBef>
              <a:spcAft>
                <a:spcPts val="0"/>
              </a:spcAft>
              <a:buSzPts val="1800"/>
              <a:buFont typeface="Wingdings" panose="05000000000000000000" pitchFamily="2" charset="2"/>
              <a:buChar char="Ø"/>
            </a:pPr>
            <a:r>
              <a:rPr lang="en-US" dirty="0"/>
              <a:t>=&gt; </a:t>
            </a:r>
            <a:r>
              <a:rPr lang="en-US" b="1" dirty="0"/>
              <a:t>Les </a:t>
            </a:r>
            <a:r>
              <a:rPr lang="en-US" b="1" dirty="0" err="1"/>
              <a:t>médecins</a:t>
            </a:r>
            <a:r>
              <a:rPr lang="en-US" b="1" dirty="0"/>
              <a:t> </a:t>
            </a:r>
            <a:r>
              <a:rPr lang="en-US" b="1" dirty="0" err="1"/>
              <a:t>perdent</a:t>
            </a:r>
            <a:r>
              <a:rPr lang="en-US" b="1" dirty="0"/>
              <a:t> </a:t>
            </a:r>
            <a:r>
              <a:rPr lang="en-US" b="1" dirty="0" err="1"/>
              <a:t>leur</a:t>
            </a:r>
            <a:r>
              <a:rPr lang="en-US" b="1" dirty="0"/>
              <a:t> place à la table des </a:t>
            </a:r>
            <a:r>
              <a:rPr lang="en-US" b="1" dirty="0" err="1"/>
              <a:t>négociations</a:t>
            </a:r>
            <a:r>
              <a:rPr lang="en-US" b="1" dirty="0"/>
              <a:t>. </a:t>
            </a:r>
            <a:r>
              <a:rPr lang="en-US" dirty="0" err="1"/>
              <a:t>L’expertise</a:t>
            </a:r>
            <a:r>
              <a:rPr lang="en-US" dirty="0"/>
              <a:t> de terrain </a:t>
            </a:r>
            <a:r>
              <a:rPr lang="en-US" dirty="0" err="1"/>
              <a:t>est</a:t>
            </a:r>
            <a:r>
              <a:rPr lang="en-US" dirty="0"/>
              <a:t> </a:t>
            </a:r>
            <a:r>
              <a:rPr lang="en-US" dirty="0" err="1"/>
              <a:t>remplacée</a:t>
            </a:r>
            <a:r>
              <a:rPr lang="en-US" dirty="0"/>
              <a:t> par un </a:t>
            </a:r>
            <a:r>
              <a:rPr lang="en-US" dirty="0" err="1"/>
              <a:t>système</a:t>
            </a:r>
            <a:r>
              <a:rPr lang="en-US" dirty="0"/>
              <a:t> </a:t>
            </a:r>
            <a:r>
              <a:rPr lang="en-US" dirty="0" err="1"/>
              <a:t>imposé</a:t>
            </a:r>
            <a:r>
              <a:rPr lang="en-US" dirty="0"/>
              <a:t> de manière </a:t>
            </a:r>
            <a:r>
              <a:rPr lang="en-US" dirty="0" err="1"/>
              <a:t>centralisée</a:t>
            </a:r>
            <a:r>
              <a:rPr lang="en-US" dirty="0"/>
              <a:t>.</a:t>
            </a:r>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13"/>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sz="3600">
                <a:solidFill>
                  <a:srgbClr val="262626"/>
                </a:solidFill>
                <a:latin typeface="Century Gothic"/>
                <a:ea typeface="Century Gothic"/>
                <a:cs typeface="Century Gothic"/>
                <a:sym typeface="Century Gothic"/>
              </a:rPr>
              <a:t>2. La convention devient un piège</a:t>
            </a:r>
            <a:endParaRPr/>
          </a:p>
        </p:txBody>
      </p:sp>
      <p:sp>
        <p:nvSpPr>
          <p:cNvPr id="239" name="Google Shape;239;p13"/>
          <p:cNvSpPr txBox="1">
            <a:spLocks noGrp="1"/>
          </p:cNvSpPr>
          <p:nvPr>
            <p:ph type="body" idx="1"/>
          </p:nvPr>
        </p:nvSpPr>
        <p:spPr>
          <a:xfrm>
            <a:off x="1942415" y="2133600"/>
            <a:ext cx="6591985" cy="377762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Font typeface="Wingdings" panose="05000000000000000000" pitchFamily="2" charset="2"/>
              <a:buChar char="Ø"/>
            </a:pPr>
            <a:r>
              <a:rPr lang="en-US" dirty="0"/>
              <a:t>En </a:t>
            </a:r>
            <a:r>
              <a:rPr lang="en-US" dirty="0" err="1"/>
              <a:t>théorie</a:t>
            </a:r>
            <a:r>
              <a:rPr lang="en-US" dirty="0"/>
              <a:t>, le choix </a:t>
            </a:r>
            <a:r>
              <a:rPr lang="en-US" dirty="0" err="1"/>
              <a:t>reste</a:t>
            </a:r>
            <a:r>
              <a:rPr lang="en-US" dirty="0"/>
              <a:t> libre…Mais :</a:t>
            </a:r>
            <a:endParaRPr dirty="0"/>
          </a:p>
          <a:p>
            <a:pPr marL="742950" lvl="1" indent="-285750" algn="l" rtl="0">
              <a:spcBef>
                <a:spcPts val="1000"/>
              </a:spcBef>
              <a:spcAft>
                <a:spcPts val="0"/>
              </a:spcAft>
              <a:buSzPts val="1600"/>
              <a:buFont typeface="Wingdings" panose="05000000000000000000" pitchFamily="2" charset="2"/>
              <a:buChar char="Ø"/>
            </a:pPr>
            <a:r>
              <a:rPr lang="en-US" dirty="0"/>
              <a:t>En </a:t>
            </a:r>
            <a:r>
              <a:rPr lang="en-US" dirty="0" err="1"/>
              <a:t>refusant</a:t>
            </a:r>
            <a:r>
              <a:rPr lang="en-US" dirty="0"/>
              <a:t>, le </a:t>
            </a:r>
            <a:r>
              <a:rPr lang="en-US" dirty="0" err="1"/>
              <a:t>ministre</a:t>
            </a:r>
            <a:r>
              <a:rPr lang="en-US" dirty="0"/>
              <a:t> </a:t>
            </a:r>
            <a:r>
              <a:rPr lang="en-US" dirty="0" err="1"/>
              <a:t>peut</a:t>
            </a:r>
            <a:r>
              <a:rPr lang="en-US" dirty="0"/>
              <a:t> </a:t>
            </a:r>
            <a:r>
              <a:rPr lang="en-US" dirty="0" err="1"/>
              <a:t>plafonner</a:t>
            </a:r>
            <a:r>
              <a:rPr lang="en-US" dirty="0"/>
              <a:t> </a:t>
            </a:r>
            <a:r>
              <a:rPr lang="en-US" dirty="0" err="1"/>
              <a:t>vos</a:t>
            </a:r>
            <a:r>
              <a:rPr lang="en-US" dirty="0"/>
              <a:t> </a:t>
            </a:r>
            <a:r>
              <a:rPr lang="en-US" dirty="0" err="1"/>
              <a:t>honoraires</a:t>
            </a:r>
            <a:endParaRPr dirty="0"/>
          </a:p>
          <a:p>
            <a:pPr marL="742950" lvl="1" indent="-285750" algn="l" rtl="0">
              <a:spcBef>
                <a:spcPts val="1000"/>
              </a:spcBef>
              <a:spcAft>
                <a:spcPts val="0"/>
              </a:spcAft>
              <a:buSzPts val="1600"/>
              <a:buFont typeface="Wingdings" panose="05000000000000000000" pitchFamily="2" charset="2"/>
              <a:buChar char="Ø"/>
            </a:pPr>
            <a:r>
              <a:rPr lang="en-US" dirty="0"/>
              <a:t>En acceptant, </a:t>
            </a:r>
            <a:r>
              <a:rPr lang="en-US" dirty="0" err="1"/>
              <a:t>si</a:t>
            </a:r>
            <a:r>
              <a:rPr lang="en-US" dirty="0"/>
              <a:t> trop peu de </a:t>
            </a:r>
            <a:r>
              <a:rPr lang="en-US" dirty="0" err="1"/>
              <a:t>collègues</a:t>
            </a:r>
            <a:r>
              <a:rPr lang="en-US" dirty="0"/>
              <a:t> </a:t>
            </a:r>
            <a:r>
              <a:rPr lang="en-US" dirty="0" err="1"/>
              <a:t>suivent</a:t>
            </a:r>
            <a:r>
              <a:rPr lang="en-US" dirty="0"/>
              <a:t>, </a:t>
            </a:r>
            <a:r>
              <a:rPr lang="en-US" dirty="0" err="1"/>
              <a:t>vous</a:t>
            </a:r>
            <a:r>
              <a:rPr lang="en-US" dirty="0"/>
              <a:t> </a:t>
            </a:r>
            <a:r>
              <a:rPr lang="en-US" dirty="0" err="1"/>
              <a:t>perdez</a:t>
            </a:r>
            <a:r>
              <a:rPr lang="en-US" dirty="0"/>
              <a:t> </a:t>
            </a:r>
            <a:r>
              <a:rPr lang="en-US" dirty="0" err="1"/>
              <a:t>vos</a:t>
            </a:r>
            <a:r>
              <a:rPr lang="en-US" dirty="0"/>
              <a:t> </a:t>
            </a:r>
            <a:r>
              <a:rPr lang="en-US" dirty="0" err="1"/>
              <a:t>avantages</a:t>
            </a:r>
            <a:endParaRPr dirty="0"/>
          </a:p>
          <a:p>
            <a:pPr marL="742950" lvl="1" indent="-285750" algn="l" rtl="0">
              <a:spcBef>
                <a:spcPts val="1000"/>
              </a:spcBef>
              <a:spcAft>
                <a:spcPts val="0"/>
              </a:spcAft>
              <a:buSzPts val="1600"/>
              <a:buFont typeface="Wingdings" panose="05000000000000000000" pitchFamily="2" charset="2"/>
              <a:buChar char="Ø"/>
            </a:pPr>
            <a:r>
              <a:rPr lang="en-US" dirty="0" err="1"/>
              <a:t>Même</a:t>
            </a:r>
            <a:r>
              <a:rPr lang="en-US" dirty="0"/>
              <a:t> </a:t>
            </a:r>
            <a:r>
              <a:rPr lang="en-US" dirty="0" err="1"/>
              <a:t>l’indexation</a:t>
            </a:r>
            <a:r>
              <a:rPr lang="en-US" dirty="0"/>
              <a:t> </a:t>
            </a:r>
            <a:r>
              <a:rPr lang="en-US" dirty="0" err="1"/>
              <a:t>disparaît</a:t>
            </a:r>
            <a:r>
              <a:rPr lang="en-US" dirty="0"/>
              <a:t> sans accord</a:t>
            </a:r>
            <a:endParaRPr dirty="0"/>
          </a:p>
          <a:p>
            <a:pPr marL="342900" lvl="0" indent="-342900" algn="l" rtl="0">
              <a:spcBef>
                <a:spcPts val="1000"/>
              </a:spcBef>
              <a:spcAft>
                <a:spcPts val="0"/>
              </a:spcAft>
              <a:buSzPts val="1800"/>
              <a:buFont typeface="Wingdings" panose="05000000000000000000" pitchFamily="2" charset="2"/>
              <a:buChar char="Ø"/>
            </a:pPr>
            <a:r>
              <a:rPr lang="en-US" dirty="0"/>
              <a:t>=&gt; La </a:t>
            </a:r>
            <a:r>
              <a:rPr lang="en-US" dirty="0" err="1"/>
              <a:t>négociation</a:t>
            </a:r>
            <a:r>
              <a:rPr lang="en-US" dirty="0"/>
              <a:t> </a:t>
            </a:r>
            <a:r>
              <a:rPr lang="en-US" dirty="0" err="1"/>
              <a:t>devient</a:t>
            </a:r>
            <a:r>
              <a:rPr lang="en-US" dirty="0"/>
              <a:t> </a:t>
            </a:r>
            <a:r>
              <a:rPr lang="en-US" dirty="0" err="1"/>
              <a:t>une</a:t>
            </a:r>
            <a:r>
              <a:rPr lang="en-US" dirty="0"/>
              <a:t> façade</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14"/>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sz="3600">
                <a:solidFill>
                  <a:srgbClr val="262626"/>
                </a:solidFill>
                <a:latin typeface="Century Gothic"/>
                <a:ea typeface="Century Gothic"/>
                <a:cs typeface="Century Gothic"/>
                <a:sym typeface="Century Gothic"/>
              </a:rPr>
              <a:t>3. Un corset unique pour tous</a:t>
            </a:r>
            <a:endParaRPr/>
          </a:p>
        </p:txBody>
      </p:sp>
      <p:sp>
        <p:nvSpPr>
          <p:cNvPr id="245" name="Google Shape;245;p14"/>
          <p:cNvSpPr txBox="1">
            <a:spLocks noGrp="1"/>
          </p:cNvSpPr>
          <p:nvPr>
            <p:ph type="body" idx="1"/>
          </p:nvPr>
        </p:nvSpPr>
        <p:spPr>
          <a:xfrm>
            <a:off x="1942415" y="2133600"/>
            <a:ext cx="6591985" cy="377762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Font typeface="Wingdings" panose="05000000000000000000" pitchFamily="2" charset="2"/>
              <a:buChar char="Ø"/>
            </a:pPr>
            <a:r>
              <a:rPr lang="en-US" dirty="0"/>
              <a:t>Suppression de la </a:t>
            </a:r>
            <a:r>
              <a:rPr lang="en-US" dirty="0" err="1"/>
              <a:t>déconvention</a:t>
            </a:r>
            <a:r>
              <a:rPr lang="en-US" dirty="0"/>
              <a:t> </a:t>
            </a:r>
            <a:r>
              <a:rPr lang="en-US" dirty="0" err="1"/>
              <a:t>partielle</a:t>
            </a:r>
            <a:r>
              <a:rPr lang="en-US" dirty="0"/>
              <a:t>, </a:t>
            </a:r>
            <a:r>
              <a:rPr lang="en-US" dirty="0" err="1"/>
              <a:t>pourtant</a:t>
            </a:r>
            <a:r>
              <a:rPr lang="en-US" dirty="0"/>
              <a:t> </a:t>
            </a:r>
            <a:r>
              <a:rPr lang="en-US" dirty="0" err="1"/>
              <a:t>essentielle</a:t>
            </a:r>
            <a:r>
              <a:rPr lang="en-US" dirty="0"/>
              <a:t> pour les </a:t>
            </a:r>
            <a:r>
              <a:rPr lang="en-US" dirty="0" err="1"/>
              <a:t>médecins</a:t>
            </a:r>
            <a:r>
              <a:rPr lang="en-US" dirty="0"/>
              <a:t> </a:t>
            </a:r>
            <a:r>
              <a:rPr lang="en-US" dirty="0" err="1"/>
              <a:t>hospitaliers</a:t>
            </a:r>
            <a:r>
              <a:rPr lang="en-US" dirty="0"/>
              <a:t> avec </a:t>
            </a:r>
            <a:r>
              <a:rPr lang="en-US" dirty="0" err="1"/>
              <a:t>activité</a:t>
            </a:r>
            <a:r>
              <a:rPr lang="en-US" dirty="0"/>
              <a:t> </a:t>
            </a:r>
            <a:r>
              <a:rPr lang="en-US" dirty="0" err="1"/>
              <a:t>privée</a:t>
            </a:r>
            <a:r>
              <a:rPr lang="en-US" dirty="0"/>
              <a:t>. </a:t>
            </a:r>
            <a:r>
              <a:rPr lang="en-US" dirty="0" err="1"/>
              <a:t>C’est</a:t>
            </a:r>
            <a:r>
              <a:rPr lang="en-US" dirty="0"/>
              <a:t> </a:t>
            </a:r>
            <a:r>
              <a:rPr lang="en-US" dirty="0" err="1"/>
              <a:t>pourtant</a:t>
            </a:r>
            <a:r>
              <a:rPr lang="en-US" dirty="0"/>
              <a:t> crucial, par </a:t>
            </a:r>
            <a:r>
              <a:rPr lang="en-US" dirty="0" err="1"/>
              <a:t>exemple</a:t>
            </a:r>
            <a:r>
              <a:rPr lang="en-US" dirty="0"/>
              <a:t> pour les </a:t>
            </a:r>
            <a:r>
              <a:rPr lang="en-US" dirty="0" err="1"/>
              <a:t>médecins</a:t>
            </a:r>
            <a:r>
              <a:rPr lang="en-US" dirty="0"/>
              <a:t> </a:t>
            </a:r>
            <a:r>
              <a:rPr lang="en-US" dirty="0" err="1"/>
              <a:t>universitaires</a:t>
            </a:r>
            <a:r>
              <a:rPr lang="en-US" dirty="0"/>
              <a:t> qui </a:t>
            </a:r>
            <a:r>
              <a:rPr lang="en-US" dirty="0" err="1"/>
              <a:t>exercent</a:t>
            </a:r>
            <a:r>
              <a:rPr lang="en-US" dirty="0"/>
              <a:t> à la </a:t>
            </a:r>
            <a:r>
              <a:rPr lang="en-US" dirty="0" err="1"/>
              <a:t>fois</a:t>
            </a:r>
            <a:r>
              <a:rPr lang="en-US" dirty="0"/>
              <a:t> à </a:t>
            </a:r>
            <a:r>
              <a:rPr lang="en-US" dirty="0" err="1"/>
              <a:t>l’hôpital</a:t>
            </a:r>
            <a:r>
              <a:rPr lang="en-US" dirty="0"/>
              <a:t> et </a:t>
            </a:r>
            <a:r>
              <a:rPr lang="en-US" dirty="0" err="1"/>
              <a:t>en</a:t>
            </a:r>
            <a:r>
              <a:rPr lang="en-US" dirty="0"/>
              <a:t> consultation </a:t>
            </a:r>
            <a:r>
              <a:rPr lang="en-US" dirty="0" err="1"/>
              <a:t>privé</a:t>
            </a:r>
            <a:endParaRPr dirty="0"/>
          </a:p>
          <a:p>
            <a:pPr marL="342900" lvl="0" indent="-342900" algn="l" rtl="0">
              <a:spcBef>
                <a:spcPts val="1000"/>
              </a:spcBef>
              <a:spcAft>
                <a:spcPts val="0"/>
              </a:spcAft>
              <a:buSzPts val="1800"/>
              <a:buFont typeface="Wingdings" panose="05000000000000000000" pitchFamily="2" charset="2"/>
              <a:buChar char="Ø"/>
            </a:pPr>
            <a:r>
              <a:rPr lang="en-US" dirty="0" err="1"/>
              <a:t>Fini</a:t>
            </a:r>
            <a:r>
              <a:rPr lang="en-US" dirty="0"/>
              <a:t> les </a:t>
            </a:r>
            <a:r>
              <a:rPr lang="en-US" dirty="0" err="1"/>
              <a:t>soins</a:t>
            </a:r>
            <a:r>
              <a:rPr lang="en-US" dirty="0"/>
              <a:t> sur </a:t>
            </a:r>
            <a:r>
              <a:rPr lang="en-US" dirty="0" err="1"/>
              <a:t>mesure</a:t>
            </a:r>
            <a:r>
              <a:rPr lang="en-US" dirty="0"/>
              <a:t>, place à un </a:t>
            </a:r>
            <a:r>
              <a:rPr lang="en-US" dirty="0" err="1"/>
              <a:t>système</a:t>
            </a:r>
            <a:r>
              <a:rPr lang="en-US" dirty="0"/>
              <a:t> </a:t>
            </a:r>
            <a:r>
              <a:rPr lang="en-US" dirty="0" err="1"/>
              <a:t>rigide</a:t>
            </a:r>
            <a:r>
              <a:rPr lang="en-US" dirty="0"/>
              <a:t> sans nuance</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15"/>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sz="3600">
                <a:solidFill>
                  <a:srgbClr val="262626"/>
                </a:solidFill>
                <a:latin typeface="Century Gothic"/>
                <a:ea typeface="Century Gothic"/>
                <a:cs typeface="Century Gothic"/>
                <a:sym typeface="Century Gothic"/>
              </a:rPr>
              <a:t>4. Les primes deviennent une arme de chantage</a:t>
            </a:r>
            <a:endParaRPr/>
          </a:p>
        </p:txBody>
      </p:sp>
      <p:sp>
        <p:nvSpPr>
          <p:cNvPr id="251" name="Google Shape;251;p15"/>
          <p:cNvSpPr txBox="1">
            <a:spLocks noGrp="1"/>
          </p:cNvSpPr>
          <p:nvPr>
            <p:ph type="body" idx="1"/>
          </p:nvPr>
        </p:nvSpPr>
        <p:spPr>
          <a:xfrm>
            <a:off x="1942415" y="2133600"/>
            <a:ext cx="6591985" cy="377762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Font typeface="Wingdings" panose="05000000000000000000" pitchFamily="2" charset="2"/>
              <a:buChar char="Ø"/>
            </a:pPr>
            <a:r>
              <a:rPr lang="en-US" dirty="0"/>
              <a:t>Primes pour </a:t>
            </a:r>
            <a:r>
              <a:rPr lang="en-US" dirty="0" err="1"/>
              <a:t>digitalisation</a:t>
            </a:r>
            <a:r>
              <a:rPr lang="en-US" dirty="0"/>
              <a:t> </a:t>
            </a:r>
            <a:r>
              <a:rPr lang="en-US" dirty="0" err="1"/>
              <a:t>ou</a:t>
            </a:r>
            <a:r>
              <a:rPr lang="en-US" dirty="0"/>
              <a:t> gestion : </a:t>
            </a:r>
            <a:r>
              <a:rPr lang="en-US" dirty="0" err="1"/>
              <a:t>conditionnées</a:t>
            </a:r>
            <a:r>
              <a:rPr lang="en-US" dirty="0"/>
              <a:t> au </a:t>
            </a:r>
            <a:r>
              <a:rPr lang="en-US" dirty="0" err="1"/>
              <a:t>statut</a:t>
            </a:r>
            <a:r>
              <a:rPr lang="en-US" dirty="0"/>
              <a:t> de convention.</a:t>
            </a:r>
            <a:endParaRPr dirty="0"/>
          </a:p>
          <a:p>
            <a:pPr marL="342900" lvl="0" indent="-342900" algn="l" rtl="0">
              <a:spcBef>
                <a:spcPts val="1000"/>
              </a:spcBef>
              <a:spcAft>
                <a:spcPts val="0"/>
              </a:spcAft>
              <a:buSzPts val="1800"/>
              <a:buFont typeface="Wingdings" panose="05000000000000000000" pitchFamily="2" charset="2"/>
              <a:buChar char="Ø"/>
            </a:pPr>
            <a:r>
              <a:rPr lang="en-US" dirty="0"/>
              <a:t>Pas de convention = pas de primes, </a:t>
            </a:r>
            <a:r>
              <a:rPr lang="en-US" dirty="0" err="1"/>
              <a:t>même</a:t>
            </a:r>
            <a:r>
              <a:rPr lang="en-US" dirty="0"/>
              <a:t> </a:t>
            </a:r>
            <a:r>
              <a:rPr lang="en-US" dirty="0" err="1"/>
              <a:t>si</a:t>
            </a:r>
            <a:r>
              <a:rPr lang="en-US" dirty="0"/>
              <a:t> </a:t>
            </a:r>
            <a:r>
              <a:rPr lang="en-US" dirty="0" err="1"/>
              <a:t>vous</a:t>
            </a:r>
            <a:r>
              <a:rPr lang="en-US" dirty="0"/>
              <a:t> les </a:t>
            </a:r>
            <a:r>
              <a:rPr lang="en-US" dirty="0" err="1"/>
              <a:t>méritez</a:t>
            </a:r>
            <a:r>
              <a:rPr lang="en-US" dirty="0"/>
              <a:t> sur le fond</a:t>
            </a:r>
            <a:endParaRPr dirty="0"/>
          </a:p>
          <a:p>
            <a:pPr marL="342900" lvl="0" indent="-342900" algn="l" rtl="0">
              <a:spcBef>
                <a:spcPts val="1000"/>
              </a:spcBef>
              <a:spcAft>
                <a:spcPts val="0"/>
              </a:spcAft>
              <a:buSzPts val="1800"/>
              <a:buFont typeface="Wingdings" panose="05000000000000000000" pitchFamily="2" charset="2"/>
              <a:buChar char="Ø"/>
            </a:pPr>
            <a:r>
              <a:rPr lang="en-US" dirty="0" err="1"/>
              <a:t>Qualité</a:t>
            </a:r>
            <a:r>
              <a:rPr lang="en-US" dirty="0"/>
              <a:t> et innovation </a:t>
            </a:r>
            <a:r>
              <a:rPr lang="en-US" dirty="0" err="1"/>
              <a:t>sanctionnés</a:t>
            </a:r>
            <a:r>
              <a:rPr lang="en-US" dirty="0"/>
              <a:t> pour des raisons </a:t>
            </a:r>
            <a:r>
              <a:rPr lang="en-US" dirty="0" err="1"/>
              <a:t>financières</a:t>
            </a:r>
            <a:endParaRPr dirty="0"/>
          </a:p>
          <a:p>
            <a:pPr lvl="0" algn="l" rtl="0">
              <a:spcBef>
                <a:spcPts val="1000"/>
              </a:spcBef>
              <a:spcAft>
                <a:spcPts val="0"/>
              </a:spcAft>
              <a:buSzPts val="1800"/>
              <a:buFont typeface="Wingdings" panose="05000000000000000000" pitchFamily="2" charset="2"/>
              <a:buChar char="Ø"/>
            </a:pPr>
            <a:endParaRPr dirty="0"/>
          </a:p>
          <a:p>
            <a:pPr marL="342900" lvl="0" indent="-342900" algn="l" rtl="0">
              <a:spcBef>
                <a:spcPts val="1000"/>
              </a:spcBef>
              <a:spcAft>
                <a:spcPts val="0"/>
              </a:spcAft>
              <a:buSzPts val="1800"/>
              <a:buFont typeface="Wingdings" panose="05000000000000000000" pitchFamily="2" charset="2"/>
              <a:buChar char="Ø"/>
            </a:pPr>
            <a:r>
              <a:rPr lang="en-US" dirty="0"/>
              <a:t>Ne pas </a:t>
            </a:r>
            <a:r>
              <a:rPr lang="en-US" dirty="0" err="1"/>
              <a:t>être</a:t>
            </a:r>
            <a:r>
              <a:rPr lang="en-US" dirty="0"/>
              <a:t> </a:t>
            </a:r>
            <a:r>
              <a:rPr lang="en-US" dirty="0" err="1"/>
              <a:t>conventionné</a:t>
            </a:r>
            <a:r>
              <a:rPr lang="en-US" dirty="0"/>
              <a:t> </a:t>
            </a:r>
            <a:r>
              <a:rPr lang="en-US" dirty="0" err="1"/>
              <a:t>signifie</a:t>
            </a:r>
            <a:r>
              <a:rPr lang="en-US" dirty="0"/>
              <a:t> </a:t>
            </a:r>
            <a:r>
              <a:rPr lang="en-US" dirty="0" err="1"/>
              <a:t>être</a:t>
            </a:r>
            <a:r>
              <a:rPr lang="en-US" dirty="0"/>
              <a:t> </a:t>
            </a:r>
            <a:r>
              <a:rPr lang="en-US" dirty="0" err="1"/>
              <a:t>pénalisé</a:t>
            </a:r>
            <a:r>
              <a:rPr lang="en-US" dirty="0"/>
              <a:t> </a:t>
            </a:r>
            <a:r>
              <a:rPr lang="en-US" dirty="0" err="1"/>
              <a:t>financièrement</a:t>
            </a:r>
            <a:r>
              <a:rPr lang="en-US" dirty="0"/>
              <a:t>, </a:t>
            </a:r>
            <a:r>
              <a:rPr lang="en-US" dirty="0" err="1"/>
              <a:t>même</a:t>
            </a:r>
            <a:r>
              <a:rPr lang="en-US" dirty="0"/>
              <a:t> </a:t>
            </a:r>
            <a:r>
              <a:rPr lang="en-US" dirty="0" err="1"/>
              <a:t>si</a:t>
            </a:r>
            <a:r>
              <a:rPr lang="en-US" dirty="0"/>
              <a:t> </a:t>
            </a:r>
            <a:r>
              <a:rPr lang="en-US" dirty="0" err="1"/>
              <a:t>vous</a:t>
            </a:r>
            <a:r>
              <a:rPr lang="en-US" dirty="0"/>
              <a:t> </a:t>
            </a:r>
            <a:r>
              <a:rPr lang="en-US" dirty="0" err="1"/>
              <a:t>offrez</a:t>
            </a:r>
            <a:r>
              <a:rPr lang="en-US" dirty="0"/>
              <a:t> des </a:t>
            </a:r>
            <a:r>
              <a:rPr lang="en-US" dirty="0" err="1"/>
              <a:t>soins</a:t>
            </a:r>
            <a:r>
              <a:rPr lang="en-US" dirty="0"/>
              <a:t> de très haute </a:t>
            </a:r>
            <a:r>
              <a:rPr lang="en-US" dirty="0" err="1"/>
              <a:t>qualité</a:t>
            </a:r>
            <a:r>
              <a:rPr lang="en-US" dirty="0"/>
              <a:t>.</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16"/>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sz="3600">
                <a:solidFill>
                  <a:srgbClr val="262626"/>
                </a:solidFill>
                <a:latin typeface="Century Gothic"/>
                <a:ea typeface="Century Gothic"/>
                <a:cs typeface="Century Gothic"/>
                <a:sym typeface="Century Gothic"/>
              </a:rPr>
              <a:t>5. Le ministre peut limiter les suppléments</a:t>
            </a:r>
            <a:endParaRPr/>
          </a:p>
        </p:txBody>
      </p:sp>
      <p:sp>
        <p:nvSpPr>
          <p:cNvPr id="257" name="Google Shape;257;p16"/>
          <p:cNvSpPr txBox="1">
            <a:spLocks noGrp="1"/>
          </p:cNvSpPr>
          <p:nvPr>
            <p:ph type="body" idx="1"/>
          </p:nvPr>
        </p:nvSpPr>
        <p:spPr>
          <a:xfrm>
            <a:off x="1942415" y="2133600"/>
            <a:ext cx="6591985" cy="377762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Font typeface="Wingdings" panose="05000000000000000000" pitchFamily="2" charset="2"/>
              <a:buChar char="Ø"/>
            </a:pPr>
            <a:r>
              <a:rPr lang="en-US" sz="1800" dirty="0">
                <a:solidFill>
                  <a:srgbClr val="3F3F3F"/>
                </a:solidFill>
                <a:latin typeface="Century Gothic"/>
                <a:ea typeface="Century Gothic"/>
                <a:cs typeface="Century Gothic"/>
                <a:sym typeface="Century Gothic"/>
              </a:rPr>
              <a:t>Le </a:t>
            </a:r>
            <a:r>
              <a:rPr lang="en-US" sz="1800" dirty="0" err="1">
                <a:solidFill>
                  <a:srgbClr val="3F3F3F"/>
                </a:solidFill>
                <a:latin typeface="Century Gothic"/>
                <a:ea typeface="Century Gothic"/>
                <a:cs typeface="Century Gothic"/>
                <a:sym typeface="Century Gothic"/>
              </a:rPr>
              <a:t>ministre</a:t>
            </a:r>
            <a:r>
              <a:rPr lang="en-US" sz="1800" dirty="0">
                <a:solidFill>
                  <a:srgbClr val="3F3F3F"/>
                </a:solidFill>
                <a:latin typeface="Century Gothic"/>
                <a:ea typeface="Century Gothic"/>
                <a:cs typeface="Century Gothic"/>
                <a:sym typeface="Century Gothic"/>
              </a:rPr>
              <a:t> </a:t>
            </a:r>
            <a:r>
              <a:rPr lang="en-US" sz="1800" dirty="0" err="1">
                <a:solidFill>
                  <a:srgbClr val="3F3F3F"/>
                </a:solidFill>
                <a:latin typeface="Century Gothic"/>
                <a:ea typeface="Century Gothic"/>
                <a:cs typeface="Century Gothic"/>
                <a:sym typeface="Century Gothic"/>
              </a:rPr>
              <a:t>peut</a:t>
            </a:r>
            <a:r>
              <a:rPr lang="en-US" sz="1800" dirty="0">
                <a:solidFill>
                  <a:srgbClr val="3F3F3F"/>
                </a:solidFill>
                <a:latin typeface="Century Gothic"/>
                <a:ea typeface="Century Gothic"/>
                <a:cs typeface="Century Gothic"/>
                <a:sym typeface="Century Gothic"/>
              </a:rPr>
              <a:t> fixer des plafonds </a:t>
            </a:r>
            <a:r>
              <a:rPr lang="en-US" sz="1800" dirty="0" err="1">
                <a:solidFill>
                  <a:srgbClr val="3F3F3F"/>
                </a:solidFill>
                <a:latin typeface="Century Gothic"/>
                <a:ea typeface="Century Gothic"/>
                <a:cs typeface="Century Gothic"/>
                <a:sym typeface="Century Gothic"/>
              </a:rPr>
              <a:t>d’honoraires</a:t>
            </a:r>
            <a:r>
              <a:rPr lang="en-US" sz="1800" dirty="0">
                <a:solidFill>
                  <a:srgbClr val="3F3F3F"/>
                </a:solidFill>
                <a:latin typeface="Century Gothic"/>
                <a:ea typeface="Century Gothic"/>
                <a:cs typeface="Century Gothic"/>
                <a:sym typeface="Century Gothic"/>
              </a:rPr>
              <a:t> par AR, sans concertation</a:t>
            </a:r>
            <a:endParaRPr dirty="0"/>
          </a:p>
          <a:p>
            <a:pPr marL="342900" lvl="0" indent="-342900" algn="l" rtl="0">
              <a:spcBef>
                <a:spcPts val="1000"/>
              </a:spcBef>
              <a:spcAft>
                <a:spcPts val="0"/>
              </a:spcAft>
              <a:buSzPts val="1800"/>
              <a:buFont typeface="Wingdings" panose="05000000000000000000" pitchFamily="2" charset="2"/>
              <a:buChar char="Ø"/>
            </a:pPr>
            <a:r>
              <a:rPr lang="en-US" sz="1800" dirty="0">
                <a:solidFill>
                  <a:srgbClr val="3F3F3F"/>
                </a:solidFill>
                <a:latin typeface="Century Gothic"/>
                <a:ea typeface="Century Gothic"/>
                <a:cs typeface="Century Gothic"/>
                <a:sym typeface="Century Gothic"/>
              </a:rPr>
              <a:t>=&gt; </a:t>
            </a:r>
            <a:r>
              <a:rPr lang="en-US" sz="1800" dirty="0" err="1">
                <a:solidFill>
                  <a:srgbClr val="3F3F3F"/>
                </a:solidFill>
                <a:latin typeface="Century Gothic"/>
                <a:ea typeface="Century Gothic"/>
                <a:cs typeface="Century Gothic"/>
                <a:sym typeface="Century Gothic"/>
              </a:rPr>
              <a:t>Honoraires</a:t>
            </a:r>
            <a:r>
              <a:rPr lang="en-US" sz="1800" dirty="0">
                <a:solidFill>
                  <a:srgbClr val="3F3F3F"/>
                </a:solidFill>
                <a:latin typeface="Century Gothic"/>
                <a:ea typeface="Century Gothic"/>
                <a:cs typeface="Century Gothic"/>
                <a:sym typeface="Century Gothic"/>
              </a:rPr>
              <a:t> non </a:t>
            </a:r>
            <a:r>
              <a:rPr lang="en-US" sz="1800" dirty="0" err="1">
                <a:solidFill>
                  <a:srgbClr val="3F3F3F"/>
                </a:solidFill>
                <a:latin typeface="Century Gothic"/>
                <a:ea typeface="Century Gothic"/>
                <a:cs typeface="Century Gothic"/>
                <a:sym typeface="Century Gothic"/>
              </a:rPr>
              <a:t>rentables</a:t>
            </a:r>
            <a:r>
              <a:rPr lang="en-US" sz="1800" dirty="0">
                <a:solidFill>
                  <a:srgbClr val="3F3F3F"/>
                </a:solidFill>
                <a:latin typeface="Century Gothic"/>
                <a:ea typeface="Century Gothic"/>
                <a:cs typeface="Century Gothic"/>
                <a:sym typeface="Century Gothic"/>
              </a:rPr>
              <a:t>, </a:t>
            </a:r>
            <a:r>
              <a:rPr lang="en-US" sz="1800" dirty="0" err="1">
                <a:solidFill>
                  <a:srgbClr val="3F3F3F"/>
                </a:solidFill>
                <a:latin typeface="Century Gothic"/>
                <a:ea typeface="Century Gothic"/>
                <a:cs typeface="Century Gothic"/>
                <a:sym typeface="Century Gothic"/>
              </a:rPr>
              <a:t>risque</a:t>
            </a:r>
            <a:r>
              <a:rPr lang="en-US" sz="1800" dirty="0">
                <a:solidFill>
                  <a:srgbClr val="3F3F3F"/>
                </a:solidFill>
                <a:latin typeface="Century Gothic"/>
                <a:ea typeface="Century Gothic"/>
                <a:cs typeface="Century Gothic"/>
                <a:sym typeface="Century Gothic"/>
              </a:rPr>
              <a:t> de </a:t>
            </a:r>
            <a:r>
              <a:rPr lang="en-US" sz="1800" dirty="0" err="1">
                <a:solidFill>
                  <a:srgbClr val="3F3F3F"/>
                </a:solidFill>
                <a:latin typeface="Century Gothic"/>
                <a:ea typeface="Century Gothic"/>
                <a:cs typeface="Century Gothic"/>
                <a:sym typeface="Century Gothic"/>
              </a:rPr>
              <a:t>désertification</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17"/>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sz="3600">
                <a:solidFill>
                  <a:srgbClr val="262626"/>
                </a:solidFill>
                <a:latin typeface="Century Gothic"/>
                <a:ea typeface="Century Gothic"/>
                <a:cs typeface="Century Gothic"/>
                <a:sym typeface="Century Gothic"/>
              </a:rPr>
              <a:t>6. Retrait facilité du numéro INAMI</a:t>
            </a:r>
            <a:endParaRPr/>
          </a:p>
        </p:txBody>
      </p:sp>
      <p:sp>
        <p:nvSpPr>
          <p:cNvPr id="263" name="Google Shape;263;p17"/>
          <p:cNvSpPr txBox="1">
            <a:spLocks noGrp="1"/>
          </p:cNvSpPr>
          <p:nvPr>
            <p:ph type="body" idx="1"/>
          </p:nvPr>
        </p:nvSpPr>
        <p:spPr>
          <a:xfrm>
            <a:off x="1942415" y="2133600"/>
            <a:ext cx="6591985" cy="377762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Font typeface="Wingdings" panose="05000000000000000000" pitchFamily="2" charset="2"/>
              <a:buChar char="Ø"/>
            </a:pPr>
            <a:r>
              <a:rPr lang="en-US" sz="1800" dirty="0">
                <a:solidFill>
                  <a:srgbClr val="3F3F3F"/>
                </a:solidFill>
                <a:latin typeface="Century Gothic"/>
                <a:ea typeface="Century Gothic"/>
                <a:cs typeface="Century Gothic"/>
                <a:sym typeface="Century Gothic"/>
              </a:rPr>
              <a:t>Nouvelle </a:t>
            </a:r>
            <a:r>
              <a:rPr lang="en-US" sz="1800" dirty="0" err="1">
                <a:solidFill>
                  <a:srgbClr val="3F3F3F"/>
                </a:solidFill>
                <a:latin typeface="Century Gothic"/>
                <a:ea typeface="Century Gothic"/>
                <a:cs typeface="Century Gothic"/>
                <a:sym typeface="Century Gothic"/>
              </a:rPr>
              <a:t>possibilité</a:t>
            </a:r>
            <a:r>
              <a:rPr lang="en-US" sz="1800" dirty="0">
                <a:solidFill>
                  <a:srgbClr val="3F3F3F"/>
                </a:solidFill>
                <a:latin typeface="Century Gothic"/>
                <a:ea typeface="Century Gothic"/>
                <a:cs typeface="Century Gothic"/>
                <a:sym typeface="Century Gothic"/>
              </a:rPr>
              <a:t> de suppression pour motifs </a:t>
            </a:r>
            <a:r>
              <a:rPr lang="en-US" sz="1800" dirty="0" err="1">
                <a:solidFill>
                  <a:srgbClr val="3F3F3F"/>
                </a:solidFill>
                <a:latin typeface="Century Gothic"/>
                <a:ea typeface="Century Gothic"/>
                <a:cs typeface="Century Gothic"/>
                <a:sym typeface="Century Gothic"/>
              </a:rPr>
              <a:t>flous</a:t>
            </a:r>
            <a:r>
              <a:rPr lang="en-US" sz="1800" dirty="0">
                <a:solidFill>
                  <a:srgbClr val="3F3F3F"/>
                </a:solidFill>
                <a:latin typeface="Century Gothic"/>
                <a:ea typeface="Century Gothic"/>
                <a:cs typeface="Century Gothic"/>
                <a:sym typeface="Century Gothic"/>
              </a:rPr>
              <a:t> “</a:t>
            </a:r>
            <a:r>
              <a:rPr lang="en-US" sz="1800" dirty="0" err="1">
                <a:solidFill>
                  <a:srgbClr val="3F3F3F"/>
                </a:solidFill>
                <a:latin typeface="Century Gothic"/>
                <a:ea typeface="Century Gothic"/>
                <a:cs typeface="Century Gothic"/>
                <a:sym typeface="Century Gothic"/>
              </a:rPr>
              <a:t>autres</a:t>
            </a:r>
            <a:r>
              <a:rPr lang="en-US" sz="1800" dirty="0">
                <a:solidFill>
                  <a:srgbClr val="3F3F3F"/>
                </a:solidFill>
                <a:latin typeface="Century Gothic"/>
                <a:ea typeface="Century Gothic"/>
                <a:cs typeface="Century Gothic"/>
                <a:sym typeface="Century Gothic"/>
              </a:rPr>
              <a:t> que </a:t>
            </a:r>
            <a:r>
              <a:rPr lang="en-US" sz="1800" dirty="0" err="1">
                <a:solidFill>
                  <a:srgbClr val="3F3F3F"/>
                </a:solidFill>
                <a:latin typeface="Century Gothic"/>
                <a:ea typeface="Century Gothic"/>
                <a:cs typeface="Century Gothic"/>
                <a:sym typeface="Century Gothic"/>
              </a:rPr>
              <a:t>disciplinaires</a:t>
            </a:r>
            <a:r>
              <a:rPr lang="en-US" sz="1800" dirty="0">
                <a:solidFill>
                  <a:srgbClr val="3F3F3F"/>
                </a:solidFill>
                <a:latin typeface="Century Gothic"/>
                <a:ea typeface="Century Gothic"/>
                <a:cs typeface="Century Gothic"/>
                <a:sym typeface="Century Gothic"/>
              </a:rPr>
              <a:t>”</a:t>
            </a:r>
            <a:endParaRPr dirty="0"/>
          </a:p>
          <a:p>
            <a:pPr marL="342900" lvl="0" indent="-342900" algn="l" rtl="0">
              <a:spcBef>
                <a:spcPts val="1000"/>
              </a:spcBef>
              <a:spcAft>
                <a:spcPts val="0"/>
              </a:spcAft>
              <a:buSzPts val="1800"/>
              <a:buFont typeface="Wingdings" panose="05000000000000000000" pitchFamily="2" charset="2"/>
              <a:buChar char="Ø"/>
            </a:pPr>
            <a:r>
              <a:rPr lang="en-US" sz="1800" dirty="0">
                <a:solidFill>
                  <a:srgbClr val="3F3F3F"/>
                </a:solidFill>
                <a:latin typeface="Century Gothic"/>
                <a:ea typeface="Century Gothic"/>
                <a:cs typeface="Century Gothic"/>
                <a:sym typeface="Century Gothic"/>
              </a:rPr>
              <a:t>=&gt; Pression accrue, </a:t>
            </a:r>
            <a:r>
              <a:rPr lang="en-US" sz="1800" dirty="0" err="1">
                <a:solidFill>
                  <a:srgbClr val="3F3F3F"/>
                </a:solidFill>
                <a:latin typeface="Century Gothic"/>
                <a:ea typeface="Century Gothic"/>
                <a:cs typeface="Century Gothic"/>
                <a:sym typeface="Century Gothic"/>
              </a:rPr>
              <a:t>insécurité</a:t>
            </a:r>
            <a:r>
              <a:rPr lang="en-US" sz="1800" dirty="0">
                <a:solidFill>
                  <a:srgbClr val="3F3F3F"/>
                </a:solidFill>
                <a:latin typeface="Century Gothic"/>
                <a:ea typeface="Century Gothic"/>
                <a:cs typeface="Century Gothic"/>
                <a:sym typeface="Century Gothic"/>
              </a:rPr>
              <a:t> </a:t>
            </a:r>
            <a:r>
              <a:rPr lang="en-US" sz="1800" dirty="0" err="1">
                <a:solidFill>
                  <a:srgbClr val="3F3F3F"/>
                </a:solidFill>
                <a:latin typeface="Century Gothic"/>
                <a:ea typeface="Century Gothic"/>
                <a:cs typeface="Century Gothic"/>
                <a:sym typeface="Century Gothic"/>
              </a:rPr>
              <a:t>professionnelle</a:t>
            </a: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18"/>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sz="3600">
                <a:solidFill>
                  <a:srgbClr val="262626"/>
                </a:solidFill>
                <a:latin typeface="Century Gothic"/>
                <a:ea typeface="Century Gothic"/>
                <a:cs typeface="Century Gothic"/>
                <a:sym typeface="Century Gothic"/>
              </a:rPr>
              <a:t>Essence de la loi-cadre</a:t>
            </a:r>
            <a:endParaRPr/>
          </a:p>
        </p:txBody>
      </p:sp>
      <p:sp>
        <p:nvSpPr>
          <p:cNvPr id="269" name="Google Shape;269;p18"/>
          <p:cNvSpPr txBox="1">
            <a:spLocks noGrp="1"/>
          </p:cNvSpPr>
          <p:nvPr>
            <p:ph type="body" idx="1"/>
          </p:nvPr>
        </p:nvSpPr>
        <p:spPr>
          <a:xfrm>
            <a:off x="1942415" y="1905000"/>
            <a:ext cx="6591985" cy="400622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Font typeface="Wingdings" panose="05000000000000000000" pitchFamily="2" charset="2"/>
              <a:buChar char="Ø"/>
            </a:pPr>
            <a:r>
              <a:rPr lang="en-US" dirty="0" err="1"/>
              <a:t>Cette</a:t>
            </a:r>
            <a:r>
              <a:rPr lang="en-US" dirty="0"/>
              <a:t> </a:t>
            </a:r>
            <a:r>
              <a:rPr lang="en-US" dirty="0" err="1"/>
              <a:t>loi</a:t>
            </a:r>
            <a:r>
              <a:rPr lang="en-US" dirty="0"/>
              <a:t>-cadre </a:t>
            </a:r>
            <a:r>
              <a:rPr lang="en-US" dirty="0" err="1"/>
              <a:t>donne</a:t>
            </a:r>
            <a:r>
              <a:rPr lang="en-US" dirty="0"/>
              <a:t> </a:t>
            </a:r>
            <a:r>
              <a:rPr lang="en-US" dirty="0" err="1"/>
              <a:t>l’apparence</a:t>
            </a:r>
            <a:r>
              <a:rPr lang="en-US" dirty="0"/>
              <a:t> </a:t>
            </a:r>
            <a:r>
              <a:rPr lang="en-US" dirty="0" err="1"/>
              <a:t>d’une</a:t>
            </a:r>
            <a:r>
              <a:rPr lang="en-US" dirty="0"/>
              <a:t> </a:t>
            </a:r>
            <a:r>
              <a:rPr lang="en-US" dirty="0" err="1"/>
              <a:t>modernisation</a:t>
            </a:r>
            <a:r>
              <a:rPr lang="en-US" dirty="0"/>
              <a:t>, </a:t>
            </a:r>
            <a:r>
              <a:rPr lang="en-US" dirty="0" err="1"/>
              <a:t>mais</a:t>
            </a:r>
            <a:r>
              <a:rPr lang="en-US" dirty="0"/>
              <a:t> </a:t>
            </a:r>
            <a:r>
              <a:rPr lang="en-US" dirty="0" err="1"/>
              <a:t>en</a:t>
            </a:r>
            <a:r>
              <a:rPr lang="en-US" dirty="0"/>
              <a:t> </a:t>
            </a:r>
            <a:r>
              <a:rPr lang="en-US" dirty="0" err="1"/>
              <a:t>réalité</a:t>
            </a:r>
            <a:r>
              <a:rPr lang="en-US" dirty="0"/>
              <a:t>, </a:t>
            </a:r>
            <a:r>
              <a:rPr lang="en-US" dirty="0" err="1"/>
              <a:t>elle</a:t>
            </a:r>
            <a:r>
              <a:rPr lang="en-US" dirty="0"/>
              <a:t> </a:t>
            </a:r>
            <a:r>
              <a:rPr lang="en-US" dirty="0" err="1"/>
              <a:t>instaure</a:t>
            </a:r>
            <a:r>
              <a:rPr lang="en-US" dirty="0"/>
              <a:t> un </a:t>
            </a:r>
            <a:r>
              <a:rPr lang="en-US" dirty="0" err="1"/>
              <a:t>carcan</a:t>
            </a:r>
            <a:r>
              <a:rPr lang="en-US" dirty="0"/>
              <a:t> </a:t>
            </a:r>
            <a:r>
              <a:rPr lang="en-US" dirty="0" err="1"/>
              <a:t>rigide</a:t>
            </a:r>
            <a:r>
              <a:rPr lang="en-US" dirty="0"/>
              <a:t> dans </a:t>
            </a:r>
            <a:r>
              <a:rPr lang="en-US" dirty="0" err="1"/>
              <a:t>lequel</a:t>
            </a:r>
            <a:r>
              <a:rPr lang="en-US" dirty="0"/>
              <a:t> le </a:t>
            </a:r>
            <a:r>
              <a:rPr lang="en-US" dirty="0" err="1"/>
              <a:t>ministre</a:t>
            </a:r>
            <a:r>
              <a:rPr lang="en-US" dirty="0"/>
              <a:t> </a:t>
            </a:r>
            <a:r>
              <a:rPr lang="en-US" dirty="0" err="1"/>
              <a:t>décide</a:t>
            </a:r>
            <a:r>
              <a:rPr lang="en-US" dirty="0"/>
              <a:t> :</a:t>
            </a:r>
            <a:endParaRPr dirty="0"/>
          </a:p>
          <a:p>
            <a:pPr marL="742950" lvl="1" indent="-285750" algn="l" rtl="0">
              <a:spcBef>
                <a:spcPts val="1000"/>
              </a:spcBef>
              <a:spcAft>
                <a:spcPts val="0"/>
              </a:spcAft>
              <a:buSzPts val="1600"/>
              <a:buFont typeface="Wingdings" panose="05000000000000000000" pitchFamily="2" charset="2"/>
              <a:buChar char="Ø"/>
            </a:pPr>
            <a:r>
              <a:rPr lang="en-US" dirty="0"/>
              <a:t>du </a:t>
            </a:r>
            <a:r>
              <a:rPr lang="en-US" dirty="0" err="1"/>
              <a:t>montant</a:t>
            </a:r>
            <a:r>
              <a:rPr lang="en-US" dirty="0"/>
              <a:t> que </a:t>
            </a:r>
            <a:r>
              <a:rPr lang="en-US" dirty="0" err="1"/>
              <a:t>vous</a:t>
            </a:r>
            <a:r>
              <a:rPr lang="en-US" dirty="0"/>
              <a:t> </a:t>
            </a:r>
            <a:r>
              <a:rPr lang="en-US" dirty="0" err="1"/>
              <a:t>recevez</a:t>
            </a:r>
            <a:r>
              <a:rPr lang="en-US" dirty="0"/>
              <a:t> par prestation,</a:t>
            </a:r>
            <a:endParaRPr dirty="0"/>
          </a:p>
          <a:p>
            <a:pPr marL="742950" lvl="1" indent="-285750" algn="l" rtl="0">
              <a:spcBef>
                <a:spcPts val="1000"/>
              </a:spcBef>
              <a:spcAft>
                <a:spcPts val="0"/>
              </a:spcAft>
              <a:buSzPts val="1600"/>
              <a:buFont typeface="Wingdings" panose="05000000000000000000" pitchFamily="2" charset="2"/>
              <a:buChar char="Ø"/>
            </a:pPr>
            <a:r>
              <a:rPr lang="en-US" dirty="0" err="1"/>
              <a:t>si</a:t>
            </a:r>
            <a:r>
              <a:rPr lang="en-US" dirty="0"/>
              <a:t> </a:t>
            </a:r>
            <a:r>
              <a:rPr lang="en-US" dirty="0" err="1"/>
              <a:t>vous</a:t>
            </a:r>
            <a:r>
              <a:rPr lang="en-US" dirty="0"/>
              <a:t> </a:t>
            </a:r>
            <a:r>
              <a:rPr lang="en-US" dirty="0" err="1"/>
              <a:t>pouvez</a:t>
            </a:r>
            <a:r>
              <a:rPr lang="en-US" dirty="0"/>
              <a:t> refuser la convention sans </a:t>
            </a:r>
            <a:r>
              <a:rPr lang="en-US" dirty="0" err="1"/>
              <a:t>être</a:t>
            </a:r>
            <a:r>
              <a:rPr lang="en-US" dirty="0"/>
              <a:t> </a:t>
            </a:r>
            <a:r>
              <a:rPr lang="en-US" dirty="0" err="1"/>
              <a:t>sanctionné</a:t>
            </a:r>
            <a:r>
              <a:rPr lang="en-US" dirty="0"/>
              <a:t>,</a:t>
            </a:r>
            <a:endParaRPr dirty="0"/>
          </a:p>
          <a:p>
            <a:pPr marL="742950" lvl="1" indent="-285750" algn="l" rtl="0">
              <a:spcBef>
                <a:spcPts val="1000"/>
              </a:spcBef>
              <a:spcAft>
                <a:spcPts val="0"/>
              </a:spcAft>
              <a:buSzPts val="1600"/>
              <a:buFont typeface="Wingdings" panose="05000000000000000000" pitchFamily="2" charset="2"/>
              <a:buChar char="Ø"/>
            </a:pPr>
            <a:r>
              <a:rPr lang="en-US" dirty="0"/>
              <a:t>et </a:t>
            </a:r>
            <a:r>
              <a:rPr lang="en-US" dirty="0" err="1"/>
              <a:t>même</a:t>
            </a:r>
            <a:r>
              <a:rPr lang="en-US" dirty="0"/>
              <a:t> </a:t>
            </a:r>
            <a:r>
              <a:rPr lang="en-US" dirty="0" err="1"/>
              <a:t>si</a:t>
            </a:r>
            <a:r>
              <a:rPr lang="en-US" dirty="0"/>
              <a:t> </a:t>
            </a:r>
            <a:r>
              <a:rPr lang="en-US" dirty="0" err="1"/>
              <a:t>vous</a:t>
            </a:r>
            <a:r>
              <a:rPr lang="en-US" dirty="0"/>
              <a:t> </a:t>
            </a:r>
            <a:r>
              <a:rPr lang="en-US" dirty="0" err="1"/>
              <a:t>pouvez</a:t>
            </a:r>
            <a:r>
              <a:rPr lang="en-US" dirty="0"/>
              <a:t> continuer à </a:t>
            </a:r>
            <a:r>
              <a:rPr lang="en-US" dirty="0" err="1"/>
              <a:t>exercer</a:t>
            </a:r>
            <a:r>
              <a:rPr lang="en-US" dirty="0"/>
              <a:t> </a:t>
            </a:r>
            <a:r>
              <a:rPr lang="en-US" dirty="0" err="1"/>
              <a:t>votre</a:t>
            </a:r>
            <a:r>
              <a:rPr lang="en-US" dirty="0"/>
              <a:t> profession.</a:t>
            </a:r>
            <a:endParaRPr dirty="0"/>
          </a:p>
          <a:p>
            <a:pPr marL="742950" lvl="1" indent="-285750" algn="l" rtl="0">
              <a:spcBef>
                <a:spcPts val="1000"/>
              </a:spcBef>
              <a:spcAft>
                <a:spcPts val="0"/>
              </a:spcAft>
              <a:buSzPts val="1600"/>
              <a:buFont typeface="Wingdings" panose="05000000000000000000" pitchFamily="2" charset="2"/>
              <a:buChar char="Ø"/>
            </a:pPr>
            <a:r>
              <a:rPr lang="en-US" dirty="0"/>
              <a:t>Le </a:t>
            </a:r>
            <a:r>
              <a:rPr lang="en-US" dirty="0" err="1"/>
              <a:t>modèle</a:t>
            </a:r>
            <a:r>
              <a:rPr lang="en-US" dirty="0"/>
              <a:t> de concertation </a:t>
            </a:r>
            <a:r>
              <a:rPr lang="en-US" dirty="0" err="1"/>
              <a:t>est</a:t>
            </a:r>
            <a:r>
              <a:rPr lang="en-US" dirty="0"/>
              <a:t> </a:t>
            </a:r>
            <a:r>
              <a:rPr lang="en-US" dirty="0" err="1"/>
              <a:t>vidé</a:t>
            </a:r>
            <a:r>
              <a:rPr lang="en-US" dirty="0"/>
              <a:t> de </a:t>
            </a:r>
            <a:r>
              <a:rPr lang="en-US" dirty="0" err="1"/>
              <a:t>sa</a:t>
            </a:r>
            <a:r>
              <a:rPr lang="en-US" dirty="0"/>
              <a:t> substance, les </a:t>
            </a:r>
            <a:r>
              <a:rPr lang="en-US" dirty="0" err="1"/>
              <a:t>médecins</a:t>
            </a:r>
            <a:r>
              <a:rPr lang="en-US" dirty="0"/>
              <a:t> </a:t>
            </a:r>
            <a:r>
              <a:rPr lang="en-US" dirty="0" err="1"/>
              <a:t>perdent</a:t>
            </a:r>
            <a:r>
              <a:rPr lang="en-US" dirty="0"/>
              <a:t> </a:t>
            </a:r>
            <a:r>
              <a:rPr lang="en-US" dirty="0" err="1"/>
              <a:t>leur</a:t>
            </a:r>
            <a:r>
              <a:rPr lang="en-US" dirty="0"/>
              <a:t> </a:t>
            </a:r>
            <a:r>
              <a:rPr lang="en-US" dirty="0" err="1"/>
              <a:t>autonomie</a:t>
            </a:r>
            <a:r>
              <a:rPr lang="en-US" dirty="0"/>
              <a:t>, et le budget </a:t>
            </a:r>
            <a:r>
              <a:rPr lang="en-US" dirty="0" err="1"/>
              <a:t>est</a:t>
            </a:r>
            <a:r>
              <a:rPr lang="en-US" dirty="0"/>
              <a:t> </a:t>
            </a:r>
            <a:r>
              <a:rPr lang="en-US" dirty="0" err="1"/>
              <a:t>imposé</a:t>
            </a:r>
            <a:r>
              <a:rPr lang="en-US" dirty="0"/>
              <a:t> de manière </a:t>
            </a:r>
            <a:r>
              <a:rPr lang="en-US" dirty="0" err="1"/>
              <a:t>unilatérale</a:t>
            </a:r>
            <a:r>
              <a:rPr lang="en-US" dirty="0"/>
              <a:t>.</a:t>
            </a:r>
            <a:endParaRPr dirty="0"/>
          </a:p>
          <a:p>
            <a:pPr lvl="0" algn="l" rtl="0">
              <a:spcBef>
                <a:spcPts val="1000"/>
              </a:spcBef>
              <a:spcAft>
                <a:spcPts val="0"/>
              </a:spcAft>
              <a:buSzPts val="1800"/>
              <a:buFont typeface="Wingdings" panose="05000000000000000000" pitchFamily="2" charset="2"/>
              <a:buChar char="Ø"/>
            </a:pP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19"/>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sz="3600">
                <a:solidFill>
                  <a:srgbClr val="262626"/>
                </a:solidFill>
                <a:latin typeface="Century Gothic"/>
                <a:ea typeface="Century Gothic"/>
                <a:cs typeface="Century Gothic"/>
                <a:sym typeface="Century Gothic"/>
              </a:rPr>
              <a:t>Ce n’est pas une réforme – c’est une prise de pouvoir</a:t>
            </a:r>
            <a:endParaRPr/>
          </a:p>
        </p:txBody>
      </p:sp>
      <p:sp>
        <p:nvSpPr>
          <p:cNvPr id="275" name="Google Shape;275;p19"/>
          <p:cNvSpPr txBox="1">
            <a:spLocks noGrp="1"/>
          </p:cNvSpPr>
          <p:nvPr>
            <p:ph type="body" idx="1"/>
          </p:nvPr>
        </p:nvSpPr>
        <p:spPr>
          <a:xfrm>
            <a:off x="1942415" y="2133600"/>
            <a:ext cx="6591985" cy="377762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Font typeface="Wingdings" panose="05000000000000000000" pitchFamily="2" charset="2"/>
              <a:buChar char="Ø"/>
            </a:pPr>
            <a:r>
              <a:rPr lang="en-US" dirty="0"/>
              <a:t>Nous </a:t>
            </a:r>
            <a:r>
              <a:rPr lang="en-US" dirty="0" err="1"/>
              <a:t>voulons</a:t>
            </a:r>
            <a:r>
              <a:rPr lang="en-US" dirty="0"/>
              <a:t> des </a:t>
            </a:r>
            <a:r>
              <a:rPr lang="en-US" dirty="0" err="1"/>
              <a:t>réformes</a:t>
            </a:r>
            <a:r>
              <a:rPr lang="en-US" dirty="0"/>
              <a:t> </a:t>
            </a:r>
            <a:r>
              <a:rPr lang="en-US" dirty="0" err="1"/>
              <a:t>justes</a:t>
            </a:r>
            <a:r>
              <a:rPr lang="en-US" dirty="0"/>
              <a:t> et </a:t>
            </a:r>
            <a:r>
              <a:rPr lang="en-US" dirty="0" err="1"/>
              <a:t>équilibrées</a:t>
            </a:r>
            <a:r>
              <a:rPr lang="en-US" dirty="0"/>
              <a:t>, pas un </a:t>
            </a:r>
            <a:r>
              <a:rPr lang="en-US" dirty="0" err="1"/>
              <a:t>modèle</a:t>
            </a:r>
            <a:r>
              <a:rPr lang="en-US" dirty="0"/>
              <a:t> </a:t>
            </a:r>
            <a:r>
              <a:rPr lang="en-US" dirty="0" err="1"/>
              <a:t>autoritaire</a:t>
            </a:r>
            <a:r>
              <a:rPr lang="en-US" dirty="0"/>
              <a:t> </a:t>
            </a:r>
            <a:r>
              <a:rPr lang="en-US" dirty="0" err="1"/>
              <a:t>où</a:t>
            </a:r>
            <a:r>
              <a:rPr lang="en-US" dirty="0"/>
              <a:t> le </a:t>
            </a:r>
            <a:r>
              <a:rPr lang="en-US" dirty="0" err="1"/>
              <a:t>ministre</a:t>
            </a:r>
            <a:r>
              <a:rPr lang="en-US" dirty="0"/>
              <a:t> </a:t>
            </a:r>
            <a:r>
              <a:rPr lang="en-US" dirty="0" err="1"/>
              <a:t>décide</a:t>
            </a:r>
            <a:r>
              <a:rPr lang="en-US" dirty="0"/>
              <a:t> seul</a:t>
            </a:r>
            <a:endParaRPr dirty="0"/>
          </a:p>
          <a:p>
            <a:pPr marL="742950" lvl="1" indent="-285750" algn="l" rtl="0">
              <a:spcBef>
                <a:spcPts val="1000"/>
              </a:spcBef>
              <a:spcAft>
                <a:spcPts val="0"/>
              </a:spcAft>
              <a:buSzPts val="1600"/>
              <a:buFont typeface="Wingdings" panose="05000000000000000000" pitchFamily="2" charset="2"/>
              <a:buChar char="Ø"/>
            </a:pPr>
            <a:r>
              <a:rPr lang="en-US" dirty="0"/>
              <a:t>Pas de </a:t>
            </a:r>
            <a:r>
              <a:rPr lang="en-US" dirty="0" err="1"/>
              <a:t>qualité</a:t>
            </a:r>
            <a:r>
              <a:rPr lang="en-US" dirty="0"/>
              <a:t> sans concertation</a:t>
            </a:r>
            <a:endParaRPr dirty="0"/>
          </a:p>
          <a:p>
            <a:pPr marL="742950" lvl="1" indent="-285750" algn="l" rtl="0">
              <a:spcBef>
                <a:spcPts val="1000"/>
              </a:spcBef>
              <a:spcAft>
                <a:spcPts val="0"/>
              </a:spcAft>
              <a:buSzPts val="1600"/>
              <a:buFont typeface="Wingdings" panose="05000000000000000000" pitchFamily="2" charset="2"/>
              <a:buChar char="Ø"/>
            </a:pPr>
            <a:r>
              <a:rPr lang="en-US" dirty="0"/>
              <a:t> Pas </a:t>
            </a:r>
            <a:r>
              <a:rPr lang="en-US" dirty="0" err="1"/>
              <a:t>d’accessibilité</a:t>
            </a:r>
            <a:r>
              <a:rPr lang="en-US" dirty="0"/>
              <a:t> sans </a:t>
            </a:r>
            <a:r>
              <a:rPr lang="en-US" dirty="0" err="1"/>
              <a:t>rémunération</a:t>
            </a:r>
            <a:r>
              <a:rPr lang="en-US" dirty="0"/>
              <a:t> </a:t>
            </a:r>
            <a:r>
              <a:rPr lang="en-US" dirty="0" err="1"/>
              <a:t>correcte</a:t>
            </a:r>
            <a:endParaRPr dirty="0"/>
          </a:p>
          <a:p>
            <a:pPr marL="742950" lvl="1" indent="-285750" algn="l" rtl="0">
              <a:spcBef>
                <a:spcPts val="1000"/>
              </a:spcBef>
              <a:spcAft>
                <a:spcPts val="0"/>
              </a:spcAft>
              <a:buSzPts val="1600"/>
              <a:buFont typeface="Wingdings" panose="05000000000000000000" pitchFamily="2" charset="2"/>
              <a:buChar char="Ø"/>
            </a:pPr>
            <a:r>
              <a:rPr lang="en-US" dirty="0"/>
              <a:t> Pas </a:t>
            </a:r>
            <a:r>
              <a:rPr lang="en-US" dirty="0" err="1"/>
              <a:t>d’avenir</a:t>
            </a:r>
            <a:r>
              <a:rPr lang="en-US" dirty="0"/>
              <a:t> pour les </a:t>
            </a:r>
            <a:r>
              <a:rPr lang="en-US" dirty="0" err="1"/>
              <a:t>soins</a:t>
            </a:r>
            <a:r>
              <a:rPr lang="en-US" dirty="0"/>
              <a:t> sans </a:t>
            </a:r>
            <a:r>
              <a:rPr lang="en-US" dirty="0" err="1"/>
              <a:t>équilibre</a:t>
            </a:r>
            <a:endParaRPr dirty="0"/>
          </a:p>
          <a:p>
            <a:pPr marL="844550" lvl="1" indent="-285750" algn="l" rtl="0">
              <a:spcBef>
                <a:spcPts val="1000"/>
              </a:spcBef>
              <a:spcAft>
                <a:spcPts val="0"/>
              </a:spcAft>
              <a:buSzPts val="1600"/>
              <a:buFont typeface="Wingdings" panose="05000000000000000000" pitchFamily="2" charset="2"/>
              <a:buChar char="Ø"/>
            </a:pPr>
            <a:endParaRPr dirty="0"/>
          </a:p>
          <a:p>
            <a:pPr marL="342900" lvl="0" indent="-342900" algn="l" rtl="0">
              <a:spcBef>
                <a:spcPts val="1000"/>
              </a:spcBef>
              <a:spcAft>
                <a:spcPts val="0"/>
              </a:spcAft>
              <a:buSzPts val="1800"/>
              <a:buFont typeface="Wingdings" panose="05000000000000000000" pitchFamily="2" charset="2"/>
              <a:buChar char="Ø"/>
            </a:pPr>
            <a:r>
              <a:rPr lang="en-US" dirty="0"/>
              <a:t>La </a:t>
            </a:r>
            <a:r>
              <a:rPr lang="en-US" dirty="0" err="1"/>
              <a:t>réforme</a:t>
            </a:r>
            <a:r>
              <a:rPr lang="en-US" dirty="0"/>
              <a:t> de la nomenclature et la </a:t>
            </a:r>
            <a:r>
              <a:rPr lang="en-US" dirty="0" err="1"/>
              <a:t>réforme</a:t>
            </a:r>
            <a:r>
              <a:rPr lang="en-US" dirty="0"/>
              <a:t> </a:t>
            </a:r>
            <a:r>
              <a:rPr lang="en-US" dirty="0" err="1"/>
              <a:t>hospitalière</a:t>
            </a:r>
            <a:r>
              <a:rPr lang="en-US" dirty="0"/>
              <a:t> </a:t>
            </a:r>
            <a:r>
              <a:rPr lang="en-US" dirty="0" err="1"/>
              <a:t>doivent</a:t>
            </a:r>
            <a:r>
              <a:rPr lang="en-US" dirty="0"/>
              <a:t> se </a:t>
            </a:r>
            <a:r>
              <a:rPr lang="en-US" dirty="0" err="1"/>
              <a:t>poursuivre</a:t>
            </a:r>
            <a:r>
              <a:rPr lang="en-US" dirty="0"/>
              <a:t> sans </a:t>
            </a:r>
            <a:r>
              <a:rPr lang="en-US" dirty="0" err="1"/>
              <a:t>entrave</a:t>
            </a: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20"/>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a:t>Medicomut et organes de concertation: ”kill them all”</a:t>
            </a:r>
            <a:endParaRPr/>
          </a:p>
        </p:txBody>
      </p:sp>
      <p:pic>
        <p:nvPicPr>
          <p:cNvPr id="281" name="Google Shape;281;p20"/>
          <p:cNvPicPr preferRelativeResize="0"/>
          <p:nvPr/>
        </p:nvPicPr>
        <p:blipFill rotWithShape="1">
          <a:blip r:embed="rId3">
            <a:alphaModFix/>
          </a:blip>
          <a:srcRect/>
          <a:stretch/>
        </p:blipFill>
        <p:spPr>
          <a:xfrm>
            <a:off x="1584563" y="2645525"/>
            <a:ext cx="6735323" cy="287782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1"/>
          <p:cNvSpPr txBox="1">
            <a:spLocks noGrp="1"/>
          </p:cNvSpPr>
          <p:nvPr>
            <p:ph type="title"/>
          </p:nvPr>
        </p:nvSpPr>
        <p:spPr>
          <a:xfrm>
            <a:off x="1575985" y="1354829"/>
            <a:ext cx="6683765" cy="96066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a:t>Comité d'assurance 23/06</a:t>
            </a:r>
            <a:endParaRPr/>
          </a:p>
        </p:txBody>
      </p:sp>
      <p:sp>
        <p:nvSpPr>
          <p:cNvPr id="287" name="Google Shape;287;p21"/>
          <p:cNvSpPr txBox="1">
            <a:spLocks noGrp="1"/>
          </p:cNvSpPr>
          <p:nvPr>
            <p:ph type="body" idx="1"/>
          </p:nvPr>
        </p:nvSpPr>
        <p:spPr>
          <a:xfrm>
            <a:off x="1942415" y="2133600"/>
            <a:ext cx="6591985" cy="3777622"/>
          </a:xfrm>
          <a:prstGeom prst="rect">
            <a:avLst/>
          </a:prstGeom>
          <a:noFill/>
          <a:ln>
            <a:noFill/>
          </a:ln>
        </p:spPr>
        <p:txBody>
          <a:bodyPr spcFirstLastPara="1" wrap="square" lIns="91425" tIns="45700" rIns="91425" bIns="45700" anchor="t" anchorCtr="0">
            <a:normAutofit/>
          </a:bodyPr>
          <a:lstStyle/>
          <a:p>
            <a:pPr marL="285750" indent="-285750">
              <a:buFont typeface="Wingdings" panose="05000000000000000000" pitchFamily="2" charset="2"/>
              <a:buChar char="Ø"/>
            </a:pPr>
            <a:r>
              <a:rPr lang="en-US" dirty="0"/>
              <a:t>La </a:t>
            </a:r>
            <a:r>
              <a:rPr lang="en-US" dirty="0" err="1"/>
              <a:t>loi</a:t>
            </a:r>
            <a:r>
              <a:rPr lang="en-US" dirty="0"/>
              <a:t>-cadre de Frank </a:t>
            </a:r>
            <a:r>
              <a:rPr lang="en-US" dirty="0" err="1"/>
              <a:t>VDB</a:t>
            </a:r>
            <a:r>
              <a:rPr lang="en-US" dirty="0"/>
              <a:t> a </a:t>
            </a:r>
            <a:r>
              <a:rPr lang="en-US" dirty="0" err="1"/>
              <a:t>été</a:t>
            </a:r>
            <a:r>
              <a:rPr lang="en-US" dirty="0"/>
              <a:t> </a:t>
            </a:r>
            <a:r>
              <a:rPr lang="en-US" dirty="0" err="1"/>
              <a:t>unanimement</a:t>
            </a:r>
            <a:r>
              <a:rPr lang="en-US" dirty="0"/>
              <a:t> </a:t>
            </a:r>
            <a:r>
              <a:rPr lang="en-US" dirty="0" err="1"/>
              <a:t>rejetée</a:t>
            </a:r>
            <a:r>
              <a:rPr lang="en-US" dirty="0"/>
              <a:t> (par les </a:t>
            </a:r>
            <a:r>
              <a:rPr lang="en-US" dirty="0" err="1"/>
              <a:t>mutualités</a:t>
            </a:r>
            <a:r>
              <a:rPr lang="en-US" dirty="0"/>
              <a:t> et les </a:t>
            </a:r>
            <a:r>
              <a:rPr lang="en-US" dirty="0" err="1"/>
              <a:t>médecins</a:t>
            </a:r>
            <a:r>
              <a:rPr lang="en-US" dirty="0"/>
              <a:t>).</a:t>
            </a:r>
            <a:endParaRPr dirty="0"/>
          </a:p>
          <a:p>
            <a:pPr marL="285750" indent="-285750">
              <a:buFont typeface="Wingdings" panose="05000000000000000000" pitchFamily="2" charset="2"/>
              <a:buChar char="Ø"/>
            </a:pPr>
            <a:r>
              <a:rPr lang="en-US" dirty="0"/>
              <a:t>Opposition </a:t>
            </a:r>
            <a:r>
              <a:rPr lang="en-US" dirty="0" err="1"/>
              <a:t>unanime</a:t>
            </a:r>
            <a:r>
              <a:rPr lang="en-US" dirty="0"/>
              <a:t> des 4 conseils </a:t>
            </a:r>
            <a:r>
              <a:rPr lang="en-US" dirty="0" err="1"/>
              <a:t>médicaux</a:t>
            </a:r>
            <a:r>
              <a:rPr lang="en-US" dirty="0"/>
              <a:t> des </a:t>
            </a:r>
            <a:r>
              <a:rPr lang="en-US" dirty="0" err="1"/>
              <a:t>hôpitaux</a:t>
            </a:r>
            <a:r>
              <a:rPr lang="en-US" dirty="0"/>
              <a:t> </a:t>
            </a:r>
            <a:r>
              <a:rPr lang="en-US" dirty="0" err="1"/>
              <a:t>universitaires</a:t>
            </a:r>
            <a:r>
              <a:rPr lang="en-US" dirty="0"/>
              <a:t> </a:t>
            </a:r>
            <a:r>
              <a:rPr lang="en-US" dirty="0" err="1"/>
              <a:t>contre</a:t>
            </a:r>
            <a:r>
              <a:rPr lang="en-US" dirty="0"/>
              <a:t> la </a:t>
            </a:r>
            <a:r>
              <a:rPr lang="en-US" dirty="0" err="1"/>
              <a:t>loi</a:t>
            </a:r>
            <a:r>
              <a:rPr lang="en-US" dirty="0"/>
              <a:t>-cadre.</a:t>
            </a:r>
            <a:endParaRPr dirty="0"/>
          </a:p>
          <a:p>
            <a:pPr marL="285750" indent="-285750">
              <a:buFont typeface="Wingdings" panose="05000000000000000000" pitchFamily="2" charset="2"/>
              <a:buChar char="Ø"/>
            </a:pPr>
            <a:r>
              <a:rPr lang="en-US" dirty="0"/>
              <a:t>Position commune de </a:t>
            </a:r>
            <a:r>
              <a:rPr lang="en-US" dirty="0" err="1"/>
              <a:t>l’ensemble</a:t>
            </a:r>
            <a:r>
              <a:rPr lang="en-US" dirty="0"/>
              <a:t> des </a:t>
            </a:r>
            <a:r>
              <a:rPr lang="en-US" dirty="0" err="1"/>
              <a:t>prestataires</a:t>
            </a:r>
            <a:r>
              <a:rPr lang="en-US" dirty="0"/>
              <a:t> de </a:t>
            </a:r>
            <a:r>
              <a:rPr lang="en-US" dirty="0" err="1"/>
              <a:t>soins</a:t>
            </a:r>
            <a:r>
              <a:rPr lang="en-US" dirty="0"/>
              <a:t>.</a:t>
            </a:r>
            <a:endParaRPr dirty="0"/>
          </a:p>
          <a:p>
            <a:pPr marL="285750" indent="-285750">
              <a:buFont typeface="Wingdings" panose="05000000000000000000" pitchFamily="2" charset="2"/>
              <a:buChar char="Ø"/>
            </a:pPr>
            <a:r>
              <a:rPr lang="en-US" dirty="0"/>
              <a:t>Un total de 105 pages de </a:t>
            </a:r>
            <a:r>
              <a:rPr lang="en-US" dirty="0" err="1"/>
              <a:t>commentaires</a:t>
            </a:r>
            <a:r>
              <a:rPr lang="en-US" dirty="0"/>
              <a:t> et </a:t>
            </a:r>
            <a:r>
              <a:rPr lang="en-US" dirty="0" err="1"/>
              <a:t>d’amendements</a:t>
            </a:r>
            <a:r>
              <a:rPr lang="en-US" dirty="0"/>
              <a:t>.</a:t>
            </a:r>
            <a:endParaRPr dirty="0"/>
          </a:p>
          <a:p>
            <a:pPr marL="285750" indent="-285750">
              <a:buFont typeface="Wingdings" panose="05000000000000000000" pitchFamily="2" charset="2"/>
              <a:buChar char="Ø"/>
            </a:pPr>
            <a:r>
              <a:rPr lang="en-US" dirty="0"/>
              <a:t>Les </a:t>
            </a:r>
            <a:r>
              <a:rPr lang="en-US" dirty="0" err="1"/>
              <a:t>syndicats</a:t>
            </a:r>
            <a:r>
              <a:rPr lang="en-US" dirty="0"/>
              <a:t> </a:t>
            </a:r>
            <a:r>
              <a:rPr lang="en-US" dirty="0" err="1"/>
              <a:t>médicaux</a:t>
            </a:r>
            <a:r>
              <a:rPr lang="en-US" dirty="0"/>
              <a:t> </a:t>
            </a:r>
            <a:r>
              <a:rPr lang="en-US" dirty="0" err="1"/>
              <a:t>poursuivront</a:t>
            </a:r>
            <a:r>
              <a:rPr lang="en-US" dirty="0"/>
              <a:t> la </a:t>
            </a:r>
            <a:r>
              <a:rPr lang="en-US" dirty="0" err="1"/>
              <a:t>préparation</a:t>
            </a:r>
            <a:r>
              <a:rPr lang="en-US" dirty="0"/>
              <a:t> de la </a:t>
            </a:r>
            <a:r>
              <a:rPr lang="en-US" dirty="0" err="1"/>
              <a:t>grève</a:t>
            </a:r>
            <a:r>
              <a:rPr lang="en-US" dirty="0"/>
              <a:t> du 7/7.</a:t>
            </a: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22"/>
          <p:cNvSpPr txBox="1">
            <a:spLocks noGrp="1"/>
          </p:cNvSpPr>
          <p:nvPr>
            <p:ph type="title"/>
          </p:nvPr>
        </p:nvSpPr>
        <p:spPr>
          <a:xfrm>
            <a:off x="1612856" y="876847"/>
            <a:ext cx="6683765" cy="96066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a:t>CA 23/06/2025</a:t>
            </a:r>
            <a:endParaRPr/>
          </a:p>
        </p:txBody>
      </p:sp>
      <p:sp>
        <p:nvSpPr>
          <p:cNvPr id="293" name="Google Shape;293;p22"/>
          <p:cNvSpPr txBox="1">
            <a:spLocks noGrp="1"/>
          </p:cNvSpPr>
          <p:nvPr>
            <p:ph type="body" idx="1"/>
          </p:nvPr>
        </p:nvSpPr>
        <p:spPr>
          <a:xfrm>
            <a:off x="1942415" y="2133600"/>
            <a:ext cx="6591985" cy="3777622"/>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spcBef>
                <a:spcPts val="0"/>
              </a:spcBef>
              <a:spcAft>
                <a:spcPts val="0"/>
              </a:spcAft>
              <a:buSzPct val="100000"/>
              <a:buChar char="🠶"/>
            </a:pPr>
            <a:r>
              <a:rPr lang="en-US"/>
              <a:t>Le modèle de concertation est mis sous pression en raison de modifications profondes de la procédure budgétaire.</a:t>
            </a:r>
            <a:endParaRPr/>
          </a:p>
          <a:p>
            <a:pPr marL="342900" lvl="0" indent="-342900" algn="l" rtl="0">
              <a:spcBef>
                <a:spcPts val="1000"/>
              </a:spcBef>
              <a:spcAft>
                <a:spcPts val="0"/>
              </a:spcAft>
              <a:buSzPct val="100000"/>
              <a:buChar char="🠶"/>
            </a:pPr>
            <a:r>
              <a:rPr lang="en-US"/>
              <a:t>Nous sommes préoccupés par la manière dont ces réformes sont élaborées : elles sont mises en œuvre à toute vitesse, sans débat préalable approfondi et en dehors des structures de concertation existantes.</a:t>
            </a:r>
            <a:endParaRPr/>
          </a:p>
          <a:p>
            <a:pPr marL="342900" lvl="0" indent="-342900" algn="l" rtl="0">
              <a:spcBef>
                <a:spcPts val="1000"/>
              </a:spcBef>
              <a:spcAft>
                <a:spcPts val="0"/>
              </a:spcAft>
              <a:buSzPct val="100000"/>
              <a:buChar char="🠶"/>
            </a:pPr>
            <a:r>
              <a:rPr lang="en-US"/>
              <a:t>Nous plaidons également pour des réformes cohérentes et harmonisées, tant sur le fond que dans leur calendrier.</a:t>
            </a:r>
            <a:endParaRPr/>
          </a:p>
          <a:p>
            <a:pPr marL="342900" lvl="0" indent="-342900" algn="l" rtl="0">
              <a:spcBef>
                <a:spcPts val="1000"/>
              </a:spcBef>
              <a:spcAft>
                <a:spcPts val="0"/>
              </a:spcAft>
              <a:buSzPct val="100000"/>
              <a:buChar char="🠶"/>
            </a:pPr>
            <a:r>
              <a:rPr lang="en-US"/>
              <a:t>Nous restons fermement attachés à la cogestion des soins de santé par les prestataires de soins et les mutualités.</a:t>
            </a:r>
            <a:endParaRPr/>
          </a:p>
          <a:p>
            <a:pPr marL="342900" lvl="0" indent="-342900" algn="l" rtl="0">
              <a:spcBef>
                <a:spcPts val="1000"/>
              </a:spcBef>
              <a:spcAft>
                <a:spcPts val="0"/>
              </a:spcAft>
              <a:buSzPct val="100000"/>
              <a:buChar char="🠶"/>
            </a:pPr>
            <a:r>
              <a:rPr lang="en-US"/>
              <a:t>AADM – APB – BBOT- GIBBIS – UNESSA – VVT – AXXON – Wit-gele kruis – VVL – BVAS – Kartel – Vroedvrouwen – Vlaamse UZ</a:t>
            </a:r>
            <a:endParaRPr/>
          </a:p>
          <a:p>
            <a:pPr marL="342900" lvl="0" indent="-237172" algn="l" rtl="0">
              <a:spcBef>
                <a:spcPts val="1000"/>
              </a:spcBef>
              <a:spcAft>
                <a:spcPts val="0"/>
              </a:spcAft>
              <a:buSzPct val="100000"/>
              <a:buNone/>
            </a:pPr>
            <a:endParaRPr/>
          </a:p>
          <a:p>
            <a:pPr marL="342900" lvl="0" indent="-237172" algn="l" rtl="0">
              <a:spcBef>
                <a:spcPts val="1000"/>
              </a:spcBef>
              <a:spcAft>
                <a:spcPts val="0"/>
              </a:spcAft>
              <a:buSzPct val="100000"/>
              <a:buNone/>
            </a:pPr>
            <a:endParaRPr/>
          </a:p>
          <a:p>
            <a:pPr marL="342900" lvl="0" indent="-237172" algn="l" rtl="0">
              <a:spcBef>
                <a:spcPts val="1000"/>
              </a:spcBef>
              <a:spcAft>
                <a:spcPts val="0"/>
              </a:spcAft>
              <a:buSzPct val="100000"/>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23"/>
          <p:cNvSpPr txBox="1">
            <a:spLocks noGrp="1"/>
          </p:cNvSpPr>
          <p:nvPr>
            <p:ph type="title"/>
          </p:nvPr>
        </p:nvSpPr>
        <p:spPr>
          <a:xfrm>
            <a:off x="1288391" y="1390310"/>
            <a:ext cx="6683765" cy="96066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a:t>Politique</a:t>
            </a:r>
            <a:endParaRPr/>
          </a:p>
        </p:txBody>
      </p:sp>
      <p:sp>
        <p:nvSpPr>
          <p:cNvPr id="299" name="Google Shape;299;p23"/>
          <p:cNvSpPr txBox="1">
            <a:spLocks noGrp="1"/>
          </p:cNvSpPr>
          <p:nvPr>
            <p:ph type="body" idx="1"/>
          </p:nvPr>
        </p:nvSpPr>
        <p:spPr>
          <a:xfrm>
            <a:off x="1275320" y="2133270"/>
            <a:ext cx="6709906" cy="3453968"/>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SzPts val="1800"/>
              <a:buFont typeface="Wingdings" panose="05000000000000000000" pitchFamily="2" charset="2"/>
              <a:buChar char="Ø"/>
            </a:pPr>
            <a:r>
              <a:rPr lang="en-US" dirty="0"/>
              <a:t>La coalition et </a:t>
            </a:r>
            <a:r>
              <a:rPr lang="en-US" dirty="0" err="1"/>
              <a:t>l’opposition</a:t>
            </a:r>
            <a:r>
              <a:rPr lang="en-US" dirty="0"/>
              <a:t> </a:t>
            </a:r>
            <a:r>
              <a:rPr lang="en-US" dirty="0" err="1"/>
              <a:t>s’opposent</a:t>
            </a:r>
            <a:r>
              <a:rPr lang="en-US" dirty="0"/>
              <a:t> à </a:t>
            </a:r>
            <a:r>
              <a:rPr lang="en-US" dirty="0" err="1"/>
              <a:t>VDB</a:t>
            </a:r>
            <a:endParaRPr dirty="0"/>
          </a:p>
          <a:p>
            <a:pPr marL="342900" lvl="0" indent="-342900" algn="l" rtl="0">
              <a:spcBef>
                <a:spcPts val="1000"/>
              </a:spcBef>
              <a:spcAft>
                <a:spcPts val="0"/>
              </a:spcAft>
              <a:buSzPts val="1800"/>
              <a:buFont typeface="Wingdings" panose="05000000000000000000" pitchFamily="2" charset="2"/>
              <a:buChar char="Ø"/>
            </a:pPr>
            <a:r>
              <a:rPr lang="en-US" dirty="0" err="1"/>
              <a:t>Elles</a:t>
            </a:r>
            <a:r>
              <a:rPr lang="en-US" dirty="0"/>
              <a:t> </a:t>
            </a:r>
            <a:r>
              <a:rPr lang="en-US" dirty="0" err="1"/>
              <a:t>demandent</a:t>
            </a:r>
            <a:r>
              <a:rPr lang="en-US" dirty="0"/>
              <a:t> le </a:t>
            </a:r>
            <a:r>
              <a:rPr lang="en-US" dirty="0" err="1"/>
              <a:t>soutien</a:t>
            </a:r>
            <a:r>
              <a:rPr lang="en-US" dirty="0"/>
              <a:t> et des </a:t>
            </a:r>
            <a:r>
              <a:rPr lang="en-US" dirty="0" err="1"/>
              <a:t>prises</a:t>
            </a:r>
            <a:r>
              <a:rPr lang="en-US" dirty="0"/>
              <a:t> de position </a:t>
            </a:r>
            <a:r>
              <a:rPr lang="en-US" dirty="0" err="1"/>
              <a:t>claires</a:t>
            </a:r>
            <a:r>
              <a:rPr lang="en-US" dirty="0"/>
              <a:t> de la part des </a:t>
            </a:r>
            <a:r>
              <a:rPr lang="en-US" dirty="0" err="1"/>
              <a:t>médecins</a:t>
            </a:r>
            <a:endParaRPr dirty="0"/>
          </a:p>
          <a:p>
            <a:pPr marL="742950" lvl="1" indent="-285750" algn="l" rtl="0">
              <a:spcBef>
                <a:spcPts val="1000"/>
              </a:spcBef>
              <a:spcAft>
                <a:spcPts val="0"/>
              </a:spcAft>
              <a:buSzPts val="1600"/>
              <a:buFont typeface="Wingdings" panose="05000000000000000000" pitchFamily="2" charset="2"/>
              <a:buChar char="Ø"/>
            </a:pPr>
            <a:r>
              <a:rPr lang="en-US" dirty="0" err="1"/>
              <a:t>Notamment</a:t>
            </a:r>
            <a:r>
              <a:rPr lang="en-US" dirty="0"/>
              <a:t> </a:t>
            </a:r>
            <a:r>
              <a:rPr lang="en-US" dirty="0" err="1"/>
              <a:t>en</a:t>
            </a:r>
            <a:r>
              <a:rPr lang="en-US" dirty="0"/>
              <a:t> </a:t>
            </a:r>
            <a:r>
              <a:rPr lang="en-US" dirty="0" err="1"/>
              <a:t>envoyant</a:t>
            </a:r>
            <a:r>
              <a:rPr lang="en-US" dirty="0"/>
              <a:t> un signal fort par la “</a:t>
            </a:r>
            <a:r>
              <a:rPr lang="en-US" dirty="0" err="1"/>
              <a:t>grève</a:t>
            </a:r>
            <a:r>
              <a:rPr lang="en-US" dirty="0"/>
              <a:t>”</a:t>
            </a:r>
            <a:endParaRPr dirty="0"/>
          </a:p>
          <a:p>
            <a:pPr marL="742950" lvl="1" indent="-285750" algn="l" rtl="0">
              <a:spcBef>
                <a:spcPts val="1000"/>
              </a:spcBef>
              <a:spcAft>
                <a:spcPts val="0"/>
              </a:spcAft>
              <a:buSzPts val="1600"/>
              <a:buFont typeface="Wingdings" panose="05000000000000000000" pitchFamily="2" charset="2"/>
              <a:buChar char="Ø"/>
            </a:pPr>
            <a:r>
              <a:rPr lang="en-US" dirty="0"/>
              <a:t>Option : “</a:t>
            </a:r>
            <a:r>
              <a:rPr lang="en-US" dirty="0" err="1"/>
              <a:t>travailler</a:t>
            </a:r>
            <a:r>
              <a:rPr lang="en-US" dirty="0"/>
              <a:t> </a:t>
            </a:r>
            <a:r>
              <a:rPr lang="en-US" dirty="0" err="1"/>
              <a:t>comme</a:t>
            </a:r>
            <a:r>
              <a:rPr lang="en-US" dirty="0"/>
              <a:t> </a:t>
            </a:r>
            <a:r>
              <a:rPr lang="en-US" dirty="0" err="1"/>
              <a:t>VDB</a:t>
            </a:r>
            <a:r>
              <a:rPr lang="en-US" dirty="0"/>
              <a:t> le </a:t>
            </a:r>
            <a:r>
              <a:rPr lang="en-US" dirty="0" err="1"/>
              <a:t>souhaiterait</a:t>
            </a:r>
            <a:r>
              <a:rPr lang="en-US" dirty="0"/>
              <a:t>”, </a:t>
            </a:r>
            <a:r>
              <a:rPr lang="en-US" dirty="0" err="1"/>
              <a:t>c’est</a:t>
            </a:r>
            <a:r>
              <a:rPr lang="en-US" dirty="0"/>
              <a:t>-à-dire </a:t>
            </a:r>
            <a:r>
              <a:rPr lang="en-US" dirty="0" err="1"/>
              <a:t>une</a:t>
            </a:r>
            <a:r>
              <a:rPr lang="en-US" dirty="0"/>
              <a:t> </a:t>
            </a:r>
            <a:r>
              <a:rPr lang="en-US" dirty="0" err="1"/>
              <a:t>réduction</a:t>
            </a:r>
            <a:r>
              <a:rPr lang="en-US" dirty="0"/>
              <a:t> </a:t>
            </a:r>
            <a:r>
              <a:rPr lang="en-US" dirty="0" err="1"/>
              <a:t>drastique</a:t>
            </a:r>
            <a:r>
              <a:rPr lang="en-US" dirty="0"/>
              <a:t> de la </a:t>
            </a:r>
            <a:r>
              <a:rPr lang="en-US" dirty="0" err="1"/>
              <a:t>disponibilité</a:t>
            </a:r>
            <a:endParaRPr dirty="0"/>
          </a:p>
          <a:p>
            <a:pPr marL="342900" lvl="0" indent="-342900" algn="l" rtl="0">
              <a:spcBef>
                <a:spcPts val="1000"/>
              </a:spcBef>
              <a:spcAft>
                <a:spcPts val="0"/>
              </a:spcAft>
              <a:buSzPts val="1800"/>
              <a:buFont typeface="Wingdings" panose="05000000000000000000" pitchFamily="2" charset="2"/>
              <a:buChar char="Ø"/>
            </a:pPr>
            <a:r>
              <a:rPr lang="en-US" dirty="0" err="1"/>
              <a:t>Unessa</a:t>
            </a:r>
            <a:r>
              <a:rPr lang="en-US" dirty="0"/>
              <a:t> </a:t>
            </a:r>
            <a:r>
              <a:rPr lang="en-US" dirty="0" err="1"/>
              <a:t>en</a:t>
            </a:r>
            <a:r>
              <a:rPr lang="en-US" dirty="0"/>
              <a:t> </a:t>
            </a:r>
            <a:r>
              <a:rPr lang="en-US" dirty="0" err="1"/>
              <a:t>Gibbis</a:t>
            </a:r>
            <a:r>
              <a:rPr lang="en-US" dirty="0"/>
              <a:t> </a:t>
            </a:r>
            <a:r>
              <a:rPr lang="en-US" dirty="0" err="1"/>
              <a:t>également</a:t>
            </a:r>
            <a:r>
              <a:rPr lang="en-US" dirty="0"/>
              <a:t> </a:t>
            </a:r>
            <a:r>
              <a:rPr lang="en-US" dirty="0" err="1"/>
              <a:t>contre</a:t>
            </a:r>
            <a:endParaRPr dirty="0"/>
          </a:p>
          <a:p>
            <a:pPr marL="342900" lvl="0" indent="-342900" algn="l" rtl="0">
              <a:spcBef>
                <a:spcPts val="1000"/>
              </a:spcBef>
              <a:spcAft>
                <a:spcPts val="0"/>
              </a:spcAft>
              <a:buSzPts val="1800"/>
              <a:buFont typeface="Wingdings" panose="05000000000000000000" pitchFamily="2" charset="2"/>
              <a:buChar char="Ø"/>
            </a:pPr>
            <a:r>
              <a:rPr lang="en-US" dirty="0" err="1"/>
              <a:t>Icuro</a:t>
            </a:r>
            <a:r>
              <a:rPr lang="en-US" dirty="0"/>
              <a:t>…</a:t>
            </a:r>
            <a:endParaRPr dirty="0"/>
          </a:p>
        </p:txBody>
      </p:sp>
      <p:pic>
        <p:nvPicPr>
          <p:cNvPr id="300" name="Google Shape;300;p23"/>
          <p:cNvPicPr preferRelativeResize="0"/>
          <p:nvPr/>
        </p:nvPicPr>
        <p:blipFill rotWithShape="1">
          <a:blip r:embed="rId3">
            <a:alphaModFix/>
          </a:blip>
          <a:srcRect/>
          <a:stretch/>
        </p:blipFill>
        <p:spPr>
          <a:xfrm>
            <a:off x="3598702" y="210015"/>
            <a:ext cx="1996010" cy="866800"/>
          </a:xfrm>
          <a:prstGeom prst="rect">
            <a:avLst/>
          </a:prstGeom>
          <a:noFill/>
          <a:ln>
            <a:noFill/>
          </a:ln>
        </p:spPr>
      </p:pic>
      <p:pic>
        <p:nvPicPr>
          <p:cNvPr id="301" name="Google Shape;301;p23"/>
          <p:cNvPicPr preferRelativeResize="0"/>
          <p:nvPr/>
        </p:nvPicPr>
        <p:blipFill rotWithShape="1">
          <a:blip r:embed="rId4">
            <a:alphaModFix/>
          </a:blip>
          <a:srcRect/>
          <a:stretch/>
        </p:blipFill>
        <p:spPr>
          <a:xfrm>
            <a:off x="7259163" y="181819"/>
            <a:ext cx="1612625" cy="1366021"/>
          </a:xfrm>
          <a:prstGeom prst="rect">
            <a:avLst/>
          </a:prstGeom>
          <a:noFill/>
          <a:ln>
            <a:noFill/>
          </a:ln>
        </p:spPr>
      </p:pic>
      <p:pic>
        <p:nvPicPr>
          <p:cNvPr id="302" name="Google Shape;302;p23"/>
          <p:cNvPicPr preferRelativeResize="0"/>
          <p:nvPr/>
        </p:nvPicPr>
        <p:blipFill rotWithShape="1">
          <a:blip r:embed="rId5">
            <a:alphaModFix/>
          </a:blip>
          <a:srcRect r="2968" b="50261"/>
          <a:stretch/>
        </p:blipFill>
        <p:spPr>
          <a:xfrm>
            <a:off x="5768282" y="159389"/>
            <a:ext cx="1317311" cy="1463545"/>
          </a:xfrm>
          <a:prstGeom prst="rect">
            <a:avLst/>
          </a:prstGeom>
          <a:noFill/>
          <a:ln>
            <a:noFill/>
          </a:ln>
        </p:spPr>
      </p:pic>
      <p:sp>
        <p:nvSpPr>
          <p:cNvPr id="303" name="Google Shape;303;p23"/>
          <p:cNvSpPr txBox="1"/>
          <p:nvPr/>
        </p:nvSpPr>
        <p:spPr>
          <a:xfrm>
            <a:off x="546022" y="5663041"/>
            <a:ext cx="463296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1" i="1" u="none" strike="noStrike" cap="none">
                <a:solidFill>
                  <a:schemeClr val="dk1"/>
                </a:solidFill>
                <a:latin typeface="Century Gothic"/>
                <a:ea typeface="Century Gothic"/>
                <a:cs typeface="Century Gothic"/>
                <a:sym typeface="Century Gothic"/>
              </a:rPr>
              <a:t>MR: "Wat er in het regeerakkoord van de Arizoneregering staat, komt niet overeen met de inhoud van uw voorontwerp. Dat is onaanvaardbaar! Net nu we de gezondheidsberoepen aantrekkelijker moeten maken, raken de beoefenaars van die beroepen ontmoedigd. We moeten de goede samenwerking met het medisch korps koste wat het kost herstellen en bureaucratische ontsporingen voorkomen</a:t>
            </a:r>
            <a:endParaRPr sz="900">
              <a:solidFill>
                <a:schemeClr val="dk1"/>
              </a:solidFill>
              <a:latin typeface="Century Gothic"/>
              <a:ea typeface="Century Gothic"/>
              <a:cs typeface="Century Gothic"/>
              <a:sym typeface="Century Gothic"/>
            </a:endParaRPr>
          </a:p>
        </p:txBody>
      </p:sp>
      <p:pic>
        <p:nvPicPr>
          <p:cNvPr id="304" name="Google Shape;304;p23"/>
          <p:cNvPicPr preferRelativeResize="0"/>
          <p:nvPr/>
        </p:nvPicPr>
        <p:blipFill rotWithShape="1">
          <a:blip r:embed="rId6">
            <a:alphaModFix/>
          </a:blip>
          <a:srcRect/>
          <a:stretch/>
        </p:blipFill>
        <p:spPr>
          <a:xfrm>
            <a:off x="5682691" y="4324859"/>
            <a:ext cx="2850791" cy="1201277"/>
          </a:xfrm>
          <a:prstGeom prst="rect">
            <a:avLst/>
          </a:prstGeom>
          <a:noFill/>
          <a:ln>
            <a:noFill/>
          </a:ln>
        </p:spPr>
      </p:pic>
      <p:sp>
        <p:nvSpPr>
          <p:cNvPr id="305" name="Google Shape;305;p23"/>
          <p:cNvSpPr/>
          <p:nvPr/>
        </p:nvSpPr>
        <p:spPr>
          <a:xfrm>
            <a:off x="5178982" y="5663041"/>
            <a:ext cx="3965018"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b="1" i="1">
                <a:solidFill>
                  <a:schemeClr val="dk1"/>
                </a:solidFill>
                <a:latin typeface="Arial"/>
                <a:ea typeface="Arial"/>
                <a:cs typeface="Arial"/>
                <a:sym typeface="Arial"/>
              </a:rPr>
              <a:t>En séance plénière, le député MR Daniel Bacquelaine a interpellé le Ministre de la Santé sur ses projets préoccupants en matière de soins de santé</a:t>
            </a:r>
            <a:endParaRPr sz="1350">
              <a:solidFill>
                <a:schemeClr val="dk1"/>
              </a:solidFill>
              <a:latin typeface="Century Gothic"/>
              <a:ea typeface="Century Gothic"/>
              <a:cs typeface="Century Gothic"/>
              <a:sym typeface="Century Gothic"/>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pic>
        <p:nvPicPr>
          <p:cNvPr id="310" name="Google Shape;310;p24"/>
          <p:cNvPicPr preferRelativeResize="0"/>
          <p:nvPr/>
        </p:nvPicPr>
        <p:blipFill rotWithShape="1">
          <a:blip r:embed="rId3">
            <a:alphaModFix/>
          </a:blip>
          <a:srcRect/>
          <a:stretch/>
        </p:blipFill>
        <p:spPr>
          <a:xfrm>
            <a:off x="152523" y="857250"/>
            <a:ext cx="8777995" cy="51435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pic>
        <p:nvPicPr>
          <p:cNvPr id="315" name="Google Shape;315;p25"/>
          <p:cNvPicPr preferRelativeResize="0"/>
          <p:nvPr/>
        </p:nvPicPr>
        <p:blipFill rotWithShape="1">
          <a:blip r:embed="rId3">
            <a:alphaModFix/>
          </a:blip>
          <a:srcRect/>
          <a:stretch/>
        </p:blipFill>
        <p:spPr>
          <a:xfrm>
            <a:off x="324692" y="1099297"/>
            <a:ext cx="4167383" cy="3315821"/>
          </a:xfrm>
          <a:prstGeom prst="rect">
            <a:avLst/>
          </a:prstGeom>
          <a:noFill/>
          <a:ln>
            <a:noFill/>
          </a:ln>
        </p:spPr>
      </p:pic>
      <p:pic>
        <p:nvPicPr>
          <p:cNvPr id="316" name="Google Shape;316;p25"/>
          <p:cNvPicPr preferRelativeResize="0"/>
          <p:nvPr/>
        </p:nvPicPr>
        <p:blipFill rotWithShape="1">
          <a:blip r:embed="rId4">
            <a:alphaModFix/>
          </a:blip>
          <a:srcRect/>
          <a:stretch/>
        </p:blipFill>
        <p:spPr>
          <a:xfrm>
            <a:off x="3926542" y="4003861"/>
            <a:ext cx="5073146" cy="1895755"/>
          </a:xfrm>
          <a:prstGeom prst="rect">
            <a:avLst/>
          </a:prstGeom>
          <a:noFill/>
          <a:ln>
            <a:noFill/>
          </a:ln>
        </p:spPr>
      </p:pic>
      <p:pic>
        <p:nvPicPr>
          <p:cNvPr id="317" name="Google Shape;317;p25"/>
          <p:cNvPicPr preferRelativeResize="0"/>
          <p:nvPr/>
        </p:nvPicPr>
        <p:blipFill rotWithShape="1">
          <a:blip r:embed="rId5">
            <a:alphaModFix/>
          </a:blip>
          <a:srcRect t="19354" r="-650" b="40646"/>
          <a:stretch/>
        </p:blipFill>
        <p:spPr>
          <a:xfrm>
            <a:off x="5789450" y="1343947"/>
            <a:ext cx="2388531" cy="205740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6"/>
          <p:cNvSpPr txBox="1">
            <a:spLocks noGrp="1"/>
          </p:cNvSpPr>
          <p:nvPr>
            <p:ph type="title"/>
          </p:nvPr>
        </p:nvSpPr>
        <p:spPr>
          <a:xfrm>
            <a:off x="1945201" y="624110"/>
            <a:ext cx="6589199" cy="128089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262626"/>
              </a:buClr>
              <a:buSzPts val="3600"/>
              <a:buFont typeface="Century Gothic"/>
              <a:buNone/>
            </a:pPr>
            <a:r>
              <a:rPr lang="en-US"/>
              <a:t>AADM? (Domus medica)</a:t>
            </a:r>
            <a:endParaRPr/>
          </a:p>
        </p:txBody>
      </p:sp>
      <p:pic>
        <p:nvPicPr>
          <p:cNvPr id="323" name="Google Shape;323;p26"/>
          <p:cNvPicPr preferRelativeResize="0"/>
          <p:nvPr/>
        </p:nvPicPr>
        <p:blipFill rotWithShape="1">
          <a:blip r:embed="rId3">
            <a:alphaModFix/>
          </a:blip>
          <a:srcRect/>
          <a:stretch/>
        </p:blipFill>
        <p:spPr>
          <a:xfrm>
            <a:off x="100853" y="2827734"/>
            <a:ext cx="5014706" cy="2514111"/>
          </a:xfrm>
          <a:prstGeom prst="rect">
            <a:avLst/>
          </a:prstGeom>
          <a:noFill/>
          <a:ln>
            <a:noFill/>
          </a:ln>
        </p:spPr>
      </p:pic>
      <p:pic>
        <p:nvPicPr>
          <p:cNvPr id="324" name="Google Shape;324;p26"/>
          <p:cNvPicPr preferRelativeResize="0"/>
          <p:nvPr/>
        </p:nvPicPr>
        <p:blipFill rotWithShape="1">
          <a:blip r:embed="rId4">
            <a:alphaModFix/>
          </a:blip>
          <a:srcRect/>
          <a:stretch/>
        </p:blipFill>
        <p:spPr>
          <a:xfrm>
            <a:off x="5209902" y="2323447"/>
            <a:ext cx="3934098" cy="367730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pic>
        <p:nvPicPr>
          <p:cNvPr id="329" name="Google Shape;329;g68f2ab547b854dbb_0"/>
          <p:cNvPicPr preferRelativeResize="0"/>
          <p:nvPr/>
        </p:nvPicPr>
        <p:blipFill>
          <a:blip r:embed="rId3">
            <a:alphaModFix/>
          </a:blip>
          <a:stretch>
            <a:fillRect/>
          </a:stretch>
        </p:blipFill>
        <p:spPr>
          <a:xfrm>
            <a:off x="2830945" y="261557"/>
            <a:ext cx="6096000" cy="3409950"/>
          </a:xfrm>
          <a:prstGeom prst="rect">
            <a:avLst/>
          </a:prstGeom>
          <a:noFill/>
          <a:ln>
            <a:noFill/>
          </a:ln>
        </p:spPr>
      </p:pic>
      <p:pic>
        <p:nvPicPr>
          <p:cNvPr id="330" name="Google Shape;330;g68f2ab547b854dbb_0"/>
          <p:cNvPicPr preferRelativeResize="0"/>
          <p:nvPr/>
        </p:nvPicPr>
        <p:blipFill>
          <a:blip r:embed="rId4">
            <a:alphaModFix/>
          </a:blip>
          <a:stretch>
            <a:fillRect/>
          </a:stretch>
        </p:blipFill>
        <p:spPr>
          <a:xfrm>
            <a:off x="699433" y="2421407"/>
            <a:ext cx="3492041" cy="41091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pic>
        <p:nvPicPr>
          <p:cNvPr id="335" name="Google Shape;335;g68f2ab547b854dbb_5"/>
          <p:cNvPicPr preferRelativeResize="0"/>
          <p:nvPr/>
        </p:nvPicPr>
        <p:blipFill>
          <a:blip r:embed="rId3">
            <a:alphaModFix/>
          </a:blip>
          <a:stretch>
            <a:fillRect/>
          </a:stretch>
        </p:blipFill>
        <p:spPr>
          <a:xfrm>
            <a:off x="2033249" y="605825"/>
            <a:ext cx="5171125" cy="58484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27"/>
          <p:cNvSpPr txBox="1">
            <a:spLocks noGrp="1"/>
          </p:cNvSpPr>
          <p:nvPr>
            <p:ph type="title"/>
          </p:nvPr>
        </p:nvSpPr>
        <p:spPr>
          <a:xfrm>
            <a:off x="1443250" y="1347455"/>
            <a:ext cx="6683765" cy="960668"/>
          </a:xfrm>
          <a:prstGeom prst="rect">
            <a:avLst/>
          </a:prstGeom>
          <a:noFill/>
          <a:ln>
            <a:noFill/>
          </a:ln>
        </p:spPr>
        <p:txBody>
          <a:bodyPr spcFirstLastPara="1" wrap="square" lIns="91425" tIns="45700" rIns="91425" bIns="45700" anchor="t" anchorCtr="0">
            <a:normAutofit fontScale="90000"/>
          </a:bodyPr>
          <a:lstStyle/>
          <a:p>
            <a:pPr marL="0" lvl="0" indent="0" algn="l" rtl="0">
              <a:spcBef>
                <a:spcPts val="0"/>
              </a:spcBef>
              <a:spcAft>
                <a:spcPts val="0"/>
              </a:spcAft>
              <a:buClr>
                <a:srgbClr val="262626"/>
              </a:buClr>
              <a:buSzPct val="100000"/>
              <a:buFont typeface="Century Gothic"/>
              <a:buNone/>
            </a:pPr>
            <a:r>
              <a:rPr lang="en-US"/>
              <a:t>Conclusion : pourquoi la loi-cadre concerne tout le monde</a:t>
            </a:r>
            <a:endParaRPr/>
          </a:p>
        </p:txBody>
      </p:sp>
      <p:sp>
        <p:nvSpPr>
          <p:cNvPr id="341" name="Google Shape;341;p27"/>
          <p:cNvSpPr txBox="1">
            <a:spLocks noGrp="1"/>
          </p:cNvSpPr>
          <p:nvPr>
            <p:ph type="body" idx="1"/>
          </p:nvPr>
        </p:nvSpPr>
        <p:spPr>
          <a:xfrm>
            <a:off x="1021662" y="2585494"/>
            <a:ext cx="7824490" cy="3794525"/>
          </a:xfrm>
          <a:prstGeom prst="rect">
            <a:avLst/>
          </a:prstGeom>
          <a:noFill/>
          <a:ln>
            <a:noFill/>
          </a:ln>
        </p:spPr>
        <p:txBody>
          <a:bodyPr spcFirstLastPara="1" wrap="square" lIns="91425" tIns="45700" rIns="91425" bIns="45700" anchor="t" anchorCtr="0">
            <a:normAutofit fontScale="70000" lnSpcReduction="20000"/>
          </a:bodyPr>
          <a:lstStyle/>
          <a:p>
            <a:pPr marL="342900" lvl="0" indent="-342900" algn="l" rtl="0">
              <a:spcBef>
                <a:spcPts val="0"/>
              </a:spcBef>
              <a:spcAft>
                <a:spcPts val="0"/>
              </a:spcAft>
              <a:buSzPct val="100000"/>
              <a:buFont typeface="Wingdings" panose="05000000000000000000" pitchFamily="2" charset="2"/>
              <a:buChar char="Ø"/>
            </a:pPr>
            <a:r>
              <a:rPr lang="en-US" b="1" dirty="0"/>
              <a:t>Le </a:t>
            </a:r>
            <a:r>
              <a:rPr lang="en-US" b="1" dirty="0" err="1"/>
              <a:t>modèle</a:t>
            </a:r>
            <a:r>
              <a:rPr lang="en-US" b="1" dirty="0"/>
              <a:t> de concertation </a:t>
            </a:r>
            <a:r>
              <a:rPr lang="en-US" b="1" dirty="0" err="1"/>
              <a:t>est</a:t>
            </a:r>
            <a:r>
              <a:rPr lang="en-US" b="1" dirty="0"/>
              <a:t> mis sous pression par des modifications profondes de la </a:t>
            </a:r>
            <a:r>
              <a:rPr lang="en-US" b="1" dirty="0" err="1"/>
              <a:t>procédure</a:t>
            </a:r>
            <a:r>
              <a:rPr lang="en-US" b="1" dirty="0"/>
              <a:t> </a:t>
            </a:r>
            <a:r>
              <a:rPr lang="en-US" b="1" dirty="0" err="1"/>
              <a:t>budgétaire</a:t>
            </a:r>
            <a:r>
              <a:rPr lang="en-US" b="1" dirty="0"/>
              <a:t>.</a:t>
            </a:r>
            <a:endParaRPr dirty="0"/>
          </a:p>
          <a:p>
            <a:pPr marL="342900" lvl="0" indent="-342900" algn="l" rtl="0">
              <a:spcBef>
                <a:spcPts val="1000"/>
              </a:spcBef>
              <a:spcAft>
                <a:spcPts val="0"/>
              </a:spcAft>
              <a:buSzPct val="100000"/>
              <a:buFont typeface="Wingdings" panose="05000000000000000000" pitchFamily="2" charset="2"/>
              <a:buChar char="Ø"/>
            </a:pPr>
            <a:r>
              <a:rPr lang="en-US" b="1" dirty="0"/>
              <a:t>La manière </a:t>
            </a:r>
            <a:r>
              <a:rPr lang="en-US" b="1" dirty="0" err="1"/>
              <a:t>dont</a:t>
            </a:r>
            <a:r>
              <a:rPr lang="en-US" b="1" dirty="0"/>
              <a:t> </a:t>
            </a:r>
            <a:r>
              <a:rPr lang="en-US" b="1" dirty="0" err="1"/>
              <a:t>ces</a:t>
            </a:r>
            <a:r>
              <a:rPr lang="en-US" b="1" dirty="0"/>
              <a:t> </a:t>
            </a:r>
            <a:r>
              <a:rPr lang="en-US" b="1" dirty="0" err="1"/>
              <a:t>réformes</a:t>
            </a:r>
            <a:r>
              <a:rPr lang="en-US" b="1" dirty="0"/>
              <a:t> </a:t>
            </a:r>
            <a:r>
              <a:rPr lang="en-US" b="1" dirty="0" err="1"/>
              <a:t>sont</a:t>
            </a:r>
            <a:r>
              <a:rPr lang="en-US" b="1" dirty="0"/>
              <a:t> mises </a:t>
            </a:r>
            <a:r>
              <a:rPr lang="en-US" b="1" dirty="0" err="1"/>
              <a:t>en</a:t>
            </a:r>
            <a:r>
              <a:rPr lang="en-US" b="1" dirty="0"/>
              <a:t> </a:t>
            </a:r>
            <a:r>
              <a:rPr lang="en-US" b="1" dirty="0" err="1"/>
              <a:t>œuvre</a:t>
            </a:r>
            <a:r>
              <a:rPr lang="en-US" b="1" dirty="0"/>
              <a:t> </a:t>
            </a:r>
            <a:r>
              <a:rPr lang="en-US" b="1" dirty="0" err="1"/>
              <a:t>est</a:t>
            </a:r>
            <a:r>
              <a:rPr lang="en-US" b="1" dirty="0"/>
              <a:t> </a:t>
            </a:r>
            <a:r>
              <a:rPr lang="en-US" b="1" dirty="0" err="1"/>
              <a:t>préoccupante</a:t>
            </a:r>
            <a:r>
              <a:rPr lang="en-US" b="1" dirty="0"/>
              <a:t> : </a:t>
            </a:r>
            <a:r>
              <a:rPr lang="en-US" b="1" dirty="0" err="1"/>
              <a:t>elles</a:t>
            </a:r>
            <a:r>
              <a:rPr lang="en-US" b="1" dirty="0"/>
              <a:t> </a:t>
            </a:r>
            <a:r>
              <a:rPr lang="en-US" b="1" dirty="0" err="1"/>
              <a:t>sont</a:t>
            </a:r>
            <a:r>
              <a:rPr lang="en-US" b="1" dirty="0"/>
              <a:t> </a:t>
            </a:r>
            <a:r>
              <a:rPr lang="en-US" b="1" dirty="0" err="1"/>
              <a:t>élaborées</a:t>
            </a:r>
            <a:r>
              <a:rPr lang="en-US" b="1" dirty="0"/>
              <a:t> à </a:t>
            </a:r>
            <a:r>
              <a:rPr lang="en-US" b="1" dirty="0" err="1"/>
              <a:t>toute</a:t>
            </a:r>
            <a:r>
              <a:rPr lang="en-US" b="1" dirty="0"/>
              <a:t> </a:t>
            </a:r>
            <a:r>
              <a:rPr lang="en-US" b="1" dirty="0" err="1"/>
              <a:t>vitesse</a:t>
            </a:r>
            <a:r>
              <a:rPr lang="en-US" b="1" dirty="0"/>
              <a:t>, sans </a:t>
            </a:r>
            <a:r>
              <a:rPr lang="en-US" b="1" dirty="0" err="1"/>
              <a:t>débat</a:t>
            </a:r>
            <a:r>
              <a:rPr lang="en-US" b="1" dirty="0"/>
              <a:t> </a:t>
            </a:r>
            <a:r>
              <a:rPr lang="en-US" b="1" dirty="0" err="1"/>
              <a:t>préalable</a:t>
            </a:r>
            <a:r>
              <a:rPr lang="en-US" b="1" dirty="0"/>
              <a:t> </a:t>
            </a:r>
            <a:r>
              <a:rPr lang="en-US" b="1" dirty="0" err="1"/>
              <a:t>approfondi</a:t>
            </a:r>
            <a:r>
              <a:rPr lang="en-US" b="1" dirty="0"/>
              <a:t> et </a:t>
            </a:r>
            <a:r>
              <a:rPr lang="en-US" b="1" dirty="0" err="1"/>
              <a:t>en</a:t>
            </a:r>
            <a:r>
              <a:rPr lang="en-US" b="1" dirty="0"/>
              <a:t> dehors des structures de concertation </a:t>
            </a:r>
            <a:r>
              <a:rPr lang="en-US" b="1" dirty="0" err="1"/>
              <a:t>existantes</a:t>
            </a:r>
            <a:r>
              <a:rPr lang="en-US" b="1" dirty="0"/>
              <a:t>.</a:t>
            </a:r>
            <a:endParaRPr dirty="0"/>
          </a:p>
          <a:p>
            <a:pPr marL="342900" lvl="0" indent="-342900" algn="l" rtl="0">
              <a:spcBef>
                <a:spcPts val="1000"/>
              </a:spcBef>
              <a:spcAft>
                <a:spcPts val="0"/>
              </a:spcAft>
              <a:buSzPct val="100000"/>
              <a:buFont typeface="Wingdings" panose="05000000000000000000" pitchFamily="2" charset="2"/>
              <a:buChar char="Ø"/>
            </a:pPr>
            <a:r>
              <a:rPr lang="en-US" b="1" dirty="0"/>
              <a:t>Des </a:t>
            </a:r>
            <a:r>
              <a:rPr lang="en-US" b="1" dirty="0" err="1"/>
              <a:t>réformes</a:t>
            </a:r>
            <a:r>
              <a:rPr lang="en-US" b="1" dirty="0"/>
              <a:t> </a:t>
            </a:r>
            <a:r>
              <a:rPr lang="en-US" b="1" dirty="0" err="1"/>
              <a:t>cohérentes</a:t>
            </a:r>
            <a:r>
              <a:rPr lang="en-US" b="1" dirty="0"/>
              <a:t> et </a:t>
            </a:r>
            <a:r>
              <a:rPr lang="en-US" b="1" dirty="0" err="1"/>
              <a:t>harmonisées</a:t>
            </a:r>
            <a:r>
              <a:rPr lang="en-US" b="1" dirty="0"/>
              <a:t>, tant sur le fond que dans le </a:t>
            </a:r>
            <a:r>
              <a:rPr lang="en-US" b="1" dirty="0" err="1"/>
              <a:t>calendrier</a:t>
            </a:r>
            <a:r>
              <a:rPr lang="en-US" b="1" dirty="0"/>
              <a:t>, font </a:t>
            </a:r>
            <a:r>
              <a:rPr lang="en-US" b="1" dirty="0" err="1"/>
              <a:t>totalement</a:t>
            </a:r>
            <a:r>
              <a:rPr lang="en-US" b="1" dirty="0"/>
              <a:t> </a:t>
            </a:r>
            <a:r>
              <a:rPr lang="en-US" b="1" dirty="0" err="1"/>
              <a:t>défaut</a:t>
            </a:r>
            <a:r>
              <a:rPr lang="en-US" b="1" dirty="0"/>
              <a:t>.</a:t>
            </a:r>
            <a:endParaRPr dirty="0"/>
          </a:p>
          <a:p>
            <a:pPr marL="742950" lvl="1" indent="-285750" algn="l" rtl="0">
              <a:spcBef>
                <a:spcPts val="1000"/>
              </a:spcBef>
              <a:spcAft>
                <a:spcPts val="0"/>
              </a:spcAft>
              <a:buSzPct val="100000"/>
              <a:buFont typeface="Wingdings" panose="05000000000000000000" pitchFamily="2" charset="2"/>
              <a:buChar char="Ø"/>
            </a:pPr>
            <a:r>
              <a:rPr lang="en-US" dirty="0" err="1"/>
              <a:t>Plusieurs</a:t>
            </a:r>
            <a:r>
              <a:rPr lang="en-US" dirty="0"/>
              <a:t> </a:t>
            </a:r>
            <a:r>
              <a:rPr lang="en-US" dirty="0" err="1"/>
              <a:t>réformes</a:t>
            </a:r>
            <a:r>
              <a:rPr lang="en-US" dirty="0"/>
              <a:t> </a:t>
            </a:r>
            <a:r>
              <a:rPr lang="en-US" dirty="0" err="1"/>
              <a:t>sont</a:t>
            </a:r>
            <a:r>
              <a:rPr lang="en-US" dirty="0"/>
              <a:t> </a:t>
            </a:r>
            <a:r>
              <a:rPr lang="en-US" dirty="0" err="1"/>
              <a:t>prévues</a:t>
            </a:r>
            <a:r>
              <a:rPr lang="en-US" dirty="0"/>
              <a:t> :</a:t>
            </a:r>
            <a:endParaRPr dirty="0"/>
          </a:p>
          <a:p>
            <a:pPr marL="1200150" lvl="2" indent="-285750" algn="l" rtl="0">
              <a:spcBef>
                <a:spcPts val="1000"/>
              </a:spcBef>
              <a:spcAft>
                <a:spcPts val="0"/>
              </a:spcAft>
              <a:buSzPct val="100000"/>
              <a:buFont typeface="Wingdings" panose="05000000000000000000" pitchFamily="2" charset="2"/>
              <a:buChar char="Ø"/>
            </a:pPr>
            <a:r>
              <a:rPr lang="en-US" dirty="0"/>
              <a:t>la </a:t>
            </a:r>
            <a:r>
              <a:rPr lang="en-US" dirty="0" err="1"/>
              <a:t>réforme</a:t>
            </a:r>
            <a:r>
              <a:rPr lang="en-US" dirty="0"/>
              <a:t> de la nomenclature (à </a:t>
            </a:r>
            <a:r>
              <a:rPr lang="en-US" dirty="0" err="1"/>
              <a:t>partir</a:t>
            </a:r>
            <a:r>
              <a:rPr lang="en-US" dirty="0"/>
              <a:t> de 2028)</a:t>
            </a:r>
            <a:endParaRPr dirty="0"/>
          </a:p>
          <a:p>
            <a:pPr marL="1200150" lvl="2" indent="-285750" algn="l" rtl="0">
              <a:spcBef>
                <a:spcPts val="1000"/>
              </a:spcBef>
              <a:spcAft>
                <a:spcPts val="0"/>
              </a:spcAft>
              <a:buSzPct val="100000"/>
              <a:buFont typeface="Wingdings" panose="05000000000000000000" pitchFamily="2" charset="2"/>
              <a:buChar char="Ø"/>
            </a:pPr>
            <a:r>
              <a:rPr lang="en-US" dirty="0"/>
              <a:t>le </a:t>
            </a:r>
            <a:r>
              <a:rPr lang="en-US" dirty="0" err="1"/>
              <a:t>financement</a:t>
            </a:r>
            <a:r>
              <a:rPr lang="en-US" dirty="0"/>
              <a:t> des </a:t>
            </a:r>
            <a:r>
              <a:rPr lang="en-US" dirty="0" err="1"/>
              <a:t>hôpitaux</a:t>
            </a:r>
            <a:r>
              <a:rPr lang="en-US" dirty="0"/>
              <a:t> (à </a:t>
            </a:r>
            <a:r>
              <a:rPr lang="en-US" dirty="0" err="1"/>
              <a:t>concrétiser</a:t>
            </a:r>
            <a:r>
              <a:rPr lang="en-US" dirty="0"/>
              <a:t> </a:t>
            </a:r>
            <a:r>
              <a:rPr lang="en-US" dirty="0" err="1"/>
              <a:t>davantage</a:t>
            </a:r>
            <a:r>
              <a:rPr lang="en-US" dirty="0"/>
              <a:t>)</a:t>
            </a:r>
            <a:endParaRPr dirty="0"/>
          </a:p>
          <a:p>
            <a:pPr marL="1200150" lvl="2" indent="-285750" algn="l" rtl="0">
              <a:spcBef>
                <a:spcPts val="1000"/>
              </a:spcBef>
              <a:spcAft>
                <a:spcPts val="0"/>
              </a:spcAft>
              <a:buSzPct val="100000"/>
              <a:buFont typeface="Wingdings" panose="05000000000000000000" pitchFamily="2" charset="2"/>
              <a:buChar char="Ø"/>
            </a:pPr>
            <a:r>
              <a:rPr lang="en-US" dirty="0" err="1"/>
              <a:t>l’organisation</a:t>
            </a:r>
            <a:r>
              <a:rPr lang="en-US" dirty="0"/>
              <a:t> et </a:t>
            </a:r>
            <a:r>
              <a:rPr lang="en-US" dirty="0" err="1"/>
              <a:t>l’attractivité</a:t>
            </a:r>
            <a:r>
              <a:rPr lang="en-US" dirty="0"/>
              <a:t> des professions de santé (encore à </a:t>
            </a:r>
            <a:r>
              <a:rPr lang="en-US" dirty="0" err="1"/>
              <a:t>développer</a:t>
            </a:r>
            <a:r>
              <a:rPr lang="en-US" dirty="0"/>
              <a:t>)</a:t>
            </a:r>
            <a:endParaRPr dirty="0"/>
          </a:p>
          <a:p>
            <a:pPr marL="342900" lvl="0" indent="-342900" algn="l" rtl="0">
              <a:spcBef>
                <a:spcPts val="1000"/>
              </a:spcBef>
              <a:spcAft>
                <a:spcPts val="0"/>
              </a:spcAft>
              <a:buSzPct val="100000"/>
              <a:buFont typeface="Wingdings" panose="05000000000000000000" pitchFamily="2" charset="2"/>
              <a:buChar char="Ø"/>
            </a:pPr>
            <a:r>
              <a:rPr lang="en-US" b="1" dirty="0" err="1"/>
              <a:t>Perte</a:t>
            </a:r>
            <a:r>
              <a:rPr lang="en-US" b="1" dirty="0"/>
              <a:t> de la </a:t>
            </a:r>
            <a:r>
              <a:rPr lang="en-US" b="1" dirty="0" err="1"/>
              <a:t>cogestion</a:t>
            </a:r>
            <a:r>
              <a:rPr lang="en-US" b="1" dirty="0"/>
              <a:t> des </a:t>
            </a:r>
            <a:r>
              <a:rPr lang="en-US" b="1" dirty="0" err="1"/>
              <a:t>soins</a:t>
            </a:r>
            <a:r>
              <a:rPr lang="en-US" b="1" dirty="0"/>
              <a:t> de santé par les </a:t>
            </a:r>
            <a:r>
              <a:rPr lang="en-US" b="1" dirty="0" err="1"/>
              <a:t>prestataires</a:t>
            </a:r>
            <a:r>
              <a:rPr lang="en-US" b="1" dirty="0"/>
              <a:t> et les </a:t>
            </a:r>
            <a:r>
              <a:rPr lang="en-US" b="1" dirty="0" err="1"/>
              <a:t>mutualités</a:t>
            </a:r>
            <a:r>
              <a:rPr lang="en-US" b="1" dirty="0"/>
              <a:t>.</a:t>
            </a:r>
            <a:endParaRPr dirty="0"/>
          </a:p>
          <a:p>
            <a:pPr marL="342900" lvl="0" indent="-342900" algn="l" rtl="0">
              <a:spcBef>
                <a:spcPts val="1000"/>
              </a:spcBef>
              <a:spcAft>
                <a:spcPts val="0"/>
              </a:spcAft>
              <a:buSzPct val="100000"/>
              <a:buFont typeface="Wingdings" panose="05000000000000000000" pitchFamily="2" charset="2"/>
              <a:buChar char="Ø"/>
            </a:pPr>
            <a:r>
              <a:rPr lang="en-US" b="1" dirty="0" err="1"/>
              <a:t>Résultat</a:t>
            </a:r>
            <a:r>
              <a:rPr lang="en-US" b="1" dirty="0"/>
              <a:t> </a:t>
            </a:r>
            <a:r>
              <a:rPr lang="en-US" b="1" dirty="0" err="1"/>
              <a:t>potentiel</a:t>
            </a:r>
            <a:r>
              <a:rPr lang="en-US" b="1" dirty="0"/>
              <a:t> : un </a:t>
            </a:r>
            <a:r>
              <a:rPr lang="en-US" b="1" dirty="0" err="1"/>
              <a:t>système</a:t>
            </a:r>
            <a:r>
              <a:rPr lang="en-US" b="1" dirty="0"/>
              <a:t> à deux </a:t>
            </a:r>
            <a:r>
              <a:rPr lang="en-US" b="1" dirty="0" err="1"/>
              <a:t>vitesses</a:t>
            </a:r>
            <a:r>
              <a:rPr lang="en-US" b="1" dirty="0"/>
              <a:t> :</a:t>
            </a:r>
            <a:endParaRPr dirty="0"/>
          </a:p>
          <a:p>
            <a:pPr marL="342900" lvl="0" indent="-342900" algn="l" rtl="0">
              <a:spcBef>
                <a:spcPts val="1000"/>
              </a:spcBef>
              <a:spcAft>
                <a:spcPts val="0"/>
              </a:spcAft>
              <a:buSzPct val="100000"/>
              <a:buFont typeface="Wingdings" panose="05000000000000000000" pitchFamily="2" charset="2"/>
              <a:buChar char="Ø"/>
            </a:pPr>
            <a:r>
              <a:rPr lang="en-US" dirty="0"/>
              <a:t>Avec un </a:t>
            </a:r>
            <a:r>
              <a:rPr lang="en-US" dirty="0" err="1"/>
              <a:t>numéro</a:t>
            </a:r>
            <a:r>
              <a:rPr lang="en-US" dirty="0"/>
              <a:t> </a:t>
            </a:r>
            <a:r>
              <a:rPr lang="en-US" dirty="0" err="1"/>
              <a:t>INAMI</a:t>
            </a:r>
            <a:r>
              <a:rPr lang="en-US" dirty="0"/>
              <a:t>, </a:t>
            </a:r>
            <a:r>
              <a:rPr lang="en-US" dirty="0" err="1"/>
              <a:t>où</a:t>
            </a:r>
            <a:r>
              <a:rPr lang="en-US" dirty="0"/>
              <a:t> le </a:t>
            </a:r>
            <a:r>
              <a:rPr lang="en-US" dirty="0" err="1"/>
              <a:t>ministre</a:t>
            </a:r>
            <a:r>
              <a:rPr lang="en-US" dirty="0"/>
              <a:t> </a:t>
            </a:r>
            <a:r>
              <a:rPr lang="en-US" dirty="0" err="1"/>
              <a:t>décide</a:t>
            </a:r>
            <a:r>
              <a:rPr lang="en-US" dirty="0"/>
              <a:t> de </a:t>
            </a:r>
            <a:r>
              <a:rPr lang="en-US" dirty="0" err="1"/>
              <a:t>ce</a:t>
            </a:r>
            <a:r>
              <a:rPr lang="en-US" dirty="0"/>
              <a:t> </a:t>
            </a:r>
            <a:r>
              <a:rPr lang="en-US" dirty="0" err="1"/>
              <a:t>dont</a:t>
            </a:r>
            <a:r>
              <a:rPr lang="en-US" dirty="0"/>
              <a:t> le patient a </a:t>
            </a:r>
            <a:r>
              <a:rPr lang="en-US" dirty="0" err="1"/>
              <a:t>besoin</a:t>
            </a:r>
            <a:r>
              <a:rPr lang="en-US" dirty="0"/>
              <a:t> et à </a:t>
            </a:r>
            <a:r>
              <a:rPr lang="en-US" dirty="0" err="1"/>
              <a:t>quel</a:t>
            </a:r>
            <a:r>
              <a:rPr lang="en-US" dirty="0"/>
              <a:t> </a:t>
            </a:r>
            <a:r>
              <a:rPr lang="en-US" dirty="0" err="1"/>
              <a:t>tarif</a:t>
            </a:r>
            <a:endParaRPr dirty="0"/>
          </a:p>
          <a:p>
            <a:pPr marL="342900" lvl="0" indent="-342900" algn="l" rtl="0">
              <a:spcBef>
                <a:spcPts val="1000"/>
              </a:spcBef>
              <a:spcAft>
                <a:spcPts val="0"/>
              </a:spcAft>
              <a:buSzPct val="100000"/>
              <a:buFont typeface="Wingdings" panose="05000000000000000000" pitchFamily="2" charset="2"/>
              <a:buChar char="Ø"/>
            </a:pPr>
            <a:r>
              <a:rPr lang="en-US" dirty="0" err="1"/>
              <a:t>Entièrement</a:t>
            </a:r>
            <a:r>
              <a:rPr lang="en-US" dirty="0"/>
              <a:t> </a:t>
            </a:r>
            <a:r>
              <a:rPr lang="en-US" dirty="0" err="1"/>
              <a:t>privé</a:t>
            </a:r>
            <a:r>
              <a:rPr lang="en-US" dirty="0"/>
              <a:t>, sans </a:t>
            </a:r>
            <a:r>
              <a:rPr lang="en-US" dirty="0" err="1"/>
              <a:t>numéro</a:t>
            </a:r>
            <a:r>
              <a:rPr lang="en-US" dirty="0"/>
              <a:t> </a:t>
            </a:r>
            <a:r>
              <a:rPr lang="en-US" dirty="0" err="1"/>
              <a:t>INAMI</a:t>
            </a:r>
            <a:r>
              <a:rPr lang="en-US" dirty="0"/>
              <a:t> </a:t>
            </a:r>
            <a:r>
              <a:rPr lang="en-US" dirty="0" err="1"/>
              <a:t>ni</a:t>
            </a:r>
            <a:r>
              <a:rPr lang="en-US" dirty="0"/>
              <a:t> </a:t>
            </a:r>
            <a:r>
              <a:rPr lang="en-US" dirty="0" err="1"/>
              <a:t>remboursement</a:t>
            </a:r>
            <a:r>
              <a:rPr lang="en-US" dirty="0"/>
              <a:t>, </a:t>
            </a:r>
            <a:r>
              <a:rPr lang="en-US" dirty="0" err="1"/>
              <a:t>où</a:t>
            </a:r>
            <a:r>
              <a:rPr lang="en-US" dirty="0"/>
              <a:t> seul le patient </a:t>
            </a:r>
            <a:r>
              <a:rPr lang="en-US" dirty="0" err="1"/>
              <a:t>fortuné</a:t>
            </a:r>
            <a:r>
              <a:rPr lang="en-US" dirty="0"/>
              <a:t> </a:t>
            </a:r>
            <a:r>
              <a:rPr lang="en-US" dirty="0" err="1"/>
              <a:t>peut</a:t>
            </a:r>
            <a:r>
              <a:rPr lang="en-US" dirty="0"/>
              <a:t> tout payer de </a:t>
            </a:r>
            <a:r>
              <a:rPr lang="en-US" dirty="0" err="1"/>
              <a:t>sa</a:t>
            </a:r>
            <a:r>
              <a:rPr lang="en-US" dirty="0"/>
              <a:t> poche</a:t>
            </a:r>
            <a:endParaRPr dirty="0"/>
          </a:p>
          <a:p>
            <a:pPr marL="814070" lvl="1" indent="-285750" algn="l" rtl="0">
              <a:spcBef>
                <a:spcPts val="1000"/>
              </a:spcBef>
              <a:spcAft>
                <a:spcPts val="0"/>
              </a:spcAft>
              <a:buSzPct val="100000"/>
              <a:buFont typeface="Wingdings" panose="05000000000000000000" pitchFamily="2" charset="2"/>
              <a:buChar char="Ø"/>
            </a:pPr>
            <a:endParaRPr dirty="0"/>
          </a:p>
          <a:p>
            <a:pPr marL="365760" lvl="0" indent="-285750" algn="l" rtl="0">
              <a:spcBef>
                <a:spcPts val="1000"/>
              </a:spcBef>
              <a:spcAft>
                <a:spcPts val="0"/>
              </a:spcAft>
              <a:buSzPct val="100000"/>
              <a:buFont typeface="Wingdings" panose="05000000000000000000" pitchFamily="2" charset="2"/>
              <a:buChar char="Ø"/>
            </a:pPr>
            <a:endParaRPr dirty="0"/>
          </a:p>
          <a:p>
            <a:pPr marL="365760" lvl="0" indent="-285750" algn="l" rtl="0">
              <a:spcBef>
                <a:spcPts val="1000"/>
              </a:spcBef>
              <a:spcAft>
                <a:spcPts val="0"/>
              </a:spcAft>
              <a:buSzPct val="100000"/>
              <a:buFont typeface="Wingdings" panose="05000000000000000000" pitchFamily="2" charset="2"/>
              <a:buChar char="Ø"/>
            </a:pPr>
            <a:endParaRPr dirty="0"/>
          </a:p>
          <a:p>
            <a:pPr marL="365760" lvl="0" indent="-285750" algn="l" rtl="0">
              <a:spcBef>
                <a:spcPts val="1000"/>
              </a:spcBef>
              <a:spcAft>
                <a:spcPts val="0"/>
              </a:spcAft>
              <a:buSzPct val="100000"/>
              <a:buFont typeface="Wingdings" panose="05000000000000000000" pitchFamily="2" charset="2"/>
              <a:buChar char="Ø"/>
            </a:pPr>
            <a:endParaRPr dirty="0"/>
          </a:p>
        </p:txBody>
      </p:sp>
    </p:spTree>
  </p:cSld>
  <p:clrMapOvr>
    <a:masterClrMapping/>
  </p:clrMapOvr>
</p:sld>
</file>

<file path=ppt/theme/theme1.xml><?xml version="1.0" encoding="utf-8"?>
<a:theme xmlns:a="http://schemas.openxmlformats.org/drawingml/2006/main" name="Wisp">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1482</Words>
  <Application>Microsoft Office PowerPoint</Application>
  <PresentationFormat>Diavoorstelling (4:3)</PresentationFormat>
  <Paragraphs>148</Paragraphs>
  <Slides>29</Slides>
  <Notes>29</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29</vt:i4>
      </vt:variant>
    </vt:vector>
  </HeadingPairs>
  <TitlesOfParts>
    <vt:vector size="34" baseType="lpstr">
      <vt:lpstr>Arial</vt:lpstr>
      <vt:lpstr>Century Gothic</vt:lpstr>
      <vt:lpstr>Wingdings</vt:lpstr>
      <vt:lpstr>Noto Sans Symbols</vt:lpstr>
      <vt:lpstr>Wisp</vt:lpstr>
      <vt:lpstr>Loi-cadre</vt:lpstr>
      <vt:lpstr>Qu’est-ce que la Medicomut ?</vt:lpstr>
      <vt:lpstr>Medicomut : CNMM</vt:lpstr>
      <vt:lpstr>CNPMH : comité paritaire médecins-hôpitaux</vt:lpstr>
      <vt:lpstr>Organes consultatifs de l’INAMI</vt:lpstr>
      <vt:lpstr>La Convention</vt:lpstr>
      <vt:lpstr>Déconvention partielle</vt:lpstr>
      <vt:lpstr>Déconvention complète</vt:lpstr>
      <vt:lpstr>Pratique entièrement privée</vt:lpstr>
      <vt:lpstr>Loi de réforme des soins de santé</vt:lpstr>
      <vt:lpstr>MAIS:</vt:lpstr>
      <vt:lpstr>1. Le ministre prend tous les pouvoirs</vt:lpstr>
      <vt:lpstr>2. La convention devient un piège</vt:lpstr>
      <vt:lpstr>3. Un corset unique pour tous</vt:lpstr>
      <vt:lpstr>4. Les primes deviennent une arme de chantage</vt:lpstr>
      <vt:lpstr>5. Le ministre peut limiter les suppléments</vt:lpstr>
      <vt:lpstr>6. Retrait facilité du numéro INAMI</vt:lpstr>
      <vt:lpstr>Essence de la loi-cadre</vt:lpstr>
      <vt:lpstr>Ce n’est pas une réforme – c’est une prise de pouvoir</vt:lpstr>
      <vt:lpstr>Medicomut et organes de concertation: ”kill them all”</vt:lpstr>
      <vt:lpstr>Comité d'assurance 23/06</vt:lpstr>
      <vt:lpstr>CA 23/06/2025</vt:lpstr>
      <vt:lpstr>Politique</vt:lpstr>
      <vt:lpstr>PowerPoint-presentatie</vt:lpstr>
      <vt:lpstr>PowerPoint-presentatie</vt:lpstr>
      <vt:lpstr>AADM? (Domus medica)</vt:lpstr>
      <vt:lpstr>PowerPoint-presentatie</vt:lpstr>
      <vt:lpstr>PowerPoint-presentatie</vt:lpstr>
      <vt:lpstr>Conclusion : pourquoi la loi-cadre concerne tout le monde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STEFAN STANDAERT</dc:creator>
  <cp:lastModifiedBy>STEFAN STANDAERT</cp:lastModifiedBy>
  <cp:revision>1</cp:revision>
  <dcterms:created xsi:type="dcterms:W3CDTF">2013-01-27T09:14:16Z</dcterms:created>
  <dcterms:modified xsi:type="dcterms:W3CDTF">2025-06-26T05:51:50Z</dcterms:modified>
</cp:coreProperties>
</file>