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7" r:id="rId1"/>
  </p:sldMasterIdLst>
  <p:sldIdLst>
    <p:sldId id="256" r:id="rId2"/>
    <p:sldId id="266" r:id="rId3"/>
    <p:sldId id="265" r:id="rId4"/>
    <p:sldId id="670" r:id="rId5"/>
    <p:sldId id="267" r:id="rId6"/>
    <p:sldId id="661" r:id="rId7"/>
    <p:sldId id="662" r:id="rId8"/>
    <p:sldId id="664" r:id="rId9"/>
    <p:sldId id="663" r:id="rId10"/>
    <p:sldId id="665" r:id="rId11"/>
    <p:sldId id="264" r:id="rId12"/>
    <p:sldId id="285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656" r:id="rId22"/>
    <p:sldId id="651" r:id="rId23"/>
    <p:sldId id="655" r:id="rId24"/>
    <p:sldId id="658" r:id="rId25"/>
    <p:sldId id="659" r:id="rId26"/>
    <p:sldId id="660" r:id="rId27"/>
    <p:sldId id="669" r:id="rId28"/>
    <p:sldId id="671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7"/>
    <p:restoredTop sz="96381"/>
  </p:normalViewPr>
  <p:slideViewPr>
    <p:cSldViewPr snapToGrid="0" snapToObjects="1">
      <p:cViewPr varScale="1">
        <p:scale>
          <a:sx n="112" d="100"/>
          <a:sy n="112" d="100"/>
        </p:scale>
        <p:origin x="5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335D-C470-9E4C-BE38-B213B35C5C8A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2D9ADD0-31F2-FE46-92CC-9DD992007F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053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335D-C470-9E4C-BE38-B213B35C5C8A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ADD0-31F2-FE46-92CC-9DD992007F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170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335D-C470-9E4C-BE38-B213B35C5C8A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2D9ADD0-31F2-FE46-92CC-9DD992007F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164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335D-C470-9E4C-BE38-B213B35C5C8A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2D9ADD0-31F2-FE46-92CC-9DD992007F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277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335D-C470-9E4C-BE38-B213B35C5C8A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2D9ADD0-31F2-FE46-92CC-9DD992007F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760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335D-C470-9E4C-BE38-B213B35C5C8A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ADD0-31F2-FE46-92CC-9DD992007F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550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335D-C470-9E4C-BE38-B213B35C5C8A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ADD0-31F2-FE46-92CC-9DD992007F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89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335D-C470-9E4C-BE38-B213B35C5C8A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ADD0-31F2-FE46-92CC-9DD992007F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40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335D-C470-9E4C-BE38-B213B35C5C8A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2D9ADD0-31F2-FE46-92CC-9DD992007F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109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335D-C470-9E4C-BE38-B213B35C5C8A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2D9ADD0-31F2-FE46-92CC-9DD992007F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53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335D-C470-9E4C-BE38-B213B35C5C8A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2D9ADD0-31F2-FE46-92CC-9DD992007FCF}" type="slidenum">
              <a:rPr lang="en-US" smtClean="0"/>
              <a:t>‹nr.›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39623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335D-C470-9E4C-BE38-B213B35C5C8A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2D9ADD0-31F2-FE46-92CC-9DD992007F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243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335D-C470-9E4C-BE38-B213B35C5C8A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2D9ADD0-31F2-FE46-92CC-9DD992007FCF}" type="slidenum">
              <a:rPr lang="en-US" smtClean="0"/>
              <a:t>‹nr.›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0536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335D-C470-9E4C-BE38-B213B35C5C8A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2D9ADD0-31F2-FE46-92CC-9DD992007F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181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335D-C470-9E4C-BE38-B213B35C5C8A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ADD0-31F2-FE46-92CC-9DD992007F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1324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335D-C470-9E4C-BE38-B213B35C5C8A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9ADD0-31F2-FE46-92CC-9DD992007F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512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B335D-C470-9E4C-BE38-B213B35C5C8A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2D9ADD0-31F2-FE46-92CC-9DD992007F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420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2" r:id="rId15"/>
    <p:sldLayoutId id="214748374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68F95-FF20-504D-83ED-4ABDB15146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Kaderwet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8B104E-FB3B-3A46-AB3B-F6593E120F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Waarom</a:t>
            </a:r>
            <a:r>
              <a:rPr lang="en-US" dirty="0"/>
              <a:t> </a:t>
            </a:r>
            <a:r>
              <a:rPr lang="en-US" dirty="0" err="1"/>
              <a:t>deze</a:t>
            </a:r>
            <a:r>
              <a:rPr lang="en-US" dirty="0"/>
              <a:t> </a:t>
            </a:r>
            <a:r>
              <a:rPr lang="en-US" dirty="0" err="1"/>
              <a:t>kaderwet</a:t>
            </a:r>
            <a:r>
              <a:rPr lang="en-US" dirty="0"/>
              <a:t> </a:t>
            </a:r>
            <a:r>
              <a:rPr lang="en-US" dirty="0" err="1"/>
              <a:t>slecht</a:t>
            </a:r>
            <a:r>
              <a:rPr lang="en-US" dirty="0"/>
              <a:t> is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artsen</a:t>
            </a:r>
            <a:r>
              <a:rPr lang="en-US" dirty="0"/>
              <a:t> (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de </a:t>
            </a:r>
            <a:r>
              <a:rPr lang="en-US" dirty="0" err="1"/>
              <a:t>zorg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88462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513FF-E97C-3B49-A681-7ECEA56BD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859" y="707007"/>
            <a:ext cx="10364451" cy="1596177"/>
          </a:xfrm>
        </p:spPr>
        <p:txBody>
          <a:bodyPr/>
          <a:lstStyle/>
          <a:p>
            <a:r>
              <a:rPr lang="en-US" dirty="0"/>
              <a:t>Wat is de </a:t>
            </a:r>
            <a:r>
              <a:rPr lang="en-US" dirty="0" err="1"/>
              <a:t>medicomut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5E17E-0316-514C-BAD1-2A735C44B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15440"/>
            <a:ext cx="10174914" cy="483616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= </a:t>
            </a:r>
            <a:r>
              <a:rPr lang="en-US" dirty="0" err="1"/>
              <a:t>Nationale</a:t>
            </a:r>
            <a:r>
              <a:rPr lang="en-US" dirty="0"/>
              <a:t> </a:t>
            </a:r>
            <a:r>
              <a:rPr lang="en-US" dirty="0" err="1"/>
              <a:t>Commissie</a:t>
            </a:r>
            <a:r>
              <a:rPr lang="en-US" dirty="0"/>
              <a:t> </a:t>
            </a:r>
            <a:r>
              <a:rPr lang="en-US" dirty="0" err="1"/>
              <a:t>Artsen-Ziekenfondsen</a:t>
            </a:r>
            <a:r>
              <a:rPr lang="en-US" dirty="0"/>
              <a:t> (NCAZ)</a:t>
            </a:r>
          </a:p>
          <a:p>
            <a:r>
              <a:rPr lang="en-US" b="1" dirty="0" err="1"/>
              <a:t>Kernopdracht</a:t>
            </a:r>
            <a:r>
              <a:rPr lang="en-US" b="1" dirty="0"/>
              <a:t>: </a:t>
            </a:r>
            <a:r>
              <a:rPr lang="en-US" b="1" dirty="0" err="1"/>
              <a:t>beheer</a:t>
            </a:r>
            <a:r>
              <a:rPr lang="en-US" b="1" dirty="0"/>
              <a:t> van </a:t>
            </a:r>
            <a:r>
              <a:rPr lang="en-US" b="1" dirty="0" err="1"/>
              <a:t>ongeveer</a:t>
            </a:r>
            <a:r>
              <a:rPr lang="en-US" b="1" dirty="0"/>
              <a:t> 10 </a:t>
            </a:r>
            <a:r>
              <a:rPr lang="en-US" b="1" dirty="0" err="1"/>
              <a:t>miljard</a:t>
            </a:r>
            <a:r>
              <a:rPr lang="en-US" b="1" dirty="0"/>
              <a:t> euro</a:t>
            </a:r>
            <a:endParaRPr lang="en-US" dirty="0"/>
          </a:p>
          <a:p>
            <a:r>
              <a:rPr lang="en-US" dirty="0" err="1"/>
              <a:t>paritair</a:t>
            </a:r>
            <a:r>
              <a:rPr lang="en-US" dirty="0"/>
              <a:t> </a:t>
            </a:r>
            <a:r>
              <a:rPr lang="en-US" dirty="0" err="1"/>
              <a:t>samengestelde</a:t>
            </a:r>
            <a:r>
              <a:rPr lang="en-US" dirty="0"/>
              <a:t> </a:t>
            </a:r>
            <a:r>
              <a:rPr lang="en-US" dirty="0" err="1"/>
              <a:t>commissie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12 </a:t>
            </a:r>
            <a:r>
              <a:rPr lang="en-US" dirty="0" err="1"/>
              <a:t>zetels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de </a:t>
            </a:r>
            <a:r>
              <a:rPr lang="en-US" dirty="0" err="1"/>
              <a:t>artsenbanken</a:t>
            </a:r>
            <a:endParaRPr lang="en-US" dirty="0"/>
          </a:p>
          <a:p>
            <a:pPr lvl="2"/>
            <a:r>
              <a:rPr lang="en-US" dirty="0" err="1"/>
              <a:t>zes</a:t>
            </a:r>
            <a:r>
              <a:rPr lang="en-US" dirty="0"/>
              <a:t> </a:t>
            </a:r>
            <a:r>
              <a:rPr lang="en-US" dirty="0" err="1"/>
              <a:t>zetels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huisartsen</a:t>
            </a:r>
            <a:endParaRPr lang="en-US" dirty="0"/>
          </a:p>
          <a:p>
            <a:pPr lvl="2"/>
            <a:r>
              <a:rPr lang="en-US" dirty="0" err="1"/>
              <a:t>zes</a:t>
            </a:r>
            <a:r>
              <a:rPr lang="en-US" dirty="0"/>
              <a:t> </a:t>
            </a:r>
            <a:r>
              <a:rPr lang="en-US" dirty="0" err="1"/>
              <a:t>zetels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specialisten</a:t>
            </a:r>
            <a:endParaRPr lang="en-US" dirty="0"/>
          </a:p>
          <a:p>
            <a:pPr lvl="3"/>
            <a:r>
              <a:rPr lang="en-US" dirty="0"/>
              <a:t>De </a:t>
            </a:r>
            <a:r>
              <a:rPr lang="en-US" dirty="0" err="1"/>
              <a:t>verhouding</a:t>
            </a:r>
            <a:r>
              <a:rPr lang="en-US" dirty="0"/>
              <a:t> </a:t>
            </a:r>
            <a:r>
              <a:rPr lang="en-US" dirty="0" err="1"/>
              <a:t>tussen</a:t>
            </a:r>
            <a:r>
              <a:rPr lang="en-US" dirty="0"/>
              <a:t> de </a:t>
            </a:r>
            <a:r>
              <a:rPr lang="en-US" dirty="0" err="1"/>
              <a:t>artsensyndicaten</a:t>
            </a:r>
            <a:r>
              <a:rPr lang="en-US" dirty="0"/>
              <a:t> </a:t>
            </a:r>
            <a:r>
              <a:rPr lang="en-US" dirty="0" err="1"/>
              <a:t>wordt</a:t>
            </a:r>
            <a:r>
              <a:rPr lang="en-US" dirty="0"/>
              <a:t> </a:t>
            </a:r>
            <a:r>
              <a:rPr lang="en-US" dirty="0" err="1"/>
              <a:t>bepaald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de hand van de </a:t>
            </a:r>
            <a:r>
              <a:rPr lang="en-US" dirty="0" err="1"/>
              <a:t>verkiezingsresultaten</a:t>
            </a:r>
            <a:r>
              <a:rPr lang="en-US" dirty="0"/>
              <a:t> van de </a:t>
            </a:r>
            <a:r>
              <a:rPr lang="en-US" dirty="0" err="1"/>
              <a:t>medische</a:t>
            </a:r>
            <a:r>
              <a:rPr lang="en-US" dirty="0"/>
              <a:t> </a:t>
            </a:r>
            <a:r>
              <a:rPr lang="en-US" dirty="0" err="1"/>
              <a:t>verkiezingen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12 </a:t>
            </a:r>
            <a:r>
              <a:rPr lang="en-US" dirty="0" err="1"/>
              <a:t>zetels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de </a:t>
            </a:r>
            <a:r>
              <a:rPr lang="en-US" dirty="0" err="1"/>
              <a:t>verzekeringsinstellingen</a:t>
            </a:r>
            <a:r>
              <a:rPr lang="en-US" dirty="0"/>
              <a:t>/</a:t>
            </a:r>
            <a:r>
              <a:rPr lang="en-US" dirty="0" err="1"/>
              <a:t>mutualiteiten</a:t>
            </a:r>
            <a:endParaRPr lang="en-US" dirty="0"/>
          </a:p>
          <a:p>
            <a:pPr lvl="3"/>
            <a:r>
              <a:rPr lang="en-US" dirty="0"/>
              <a:t>De </a:t>
            </a:r>
            <a:r>
              <a:rPr lang="en-US" dirty="0" err="1"/>
              <a:t>zetelverdeling</a:t>
            </a:r>
            <a:r>
              <a:rPr lang="en-US" dirty="0"/>
              <a:t> is </a:t>
            </a:r>
            <a:r>
              <a:rPr lang="en-US" dirty="0" err="1"/>
              <a:t>aan</a:t>
            </a:r>
            <a:r>
              <a:rPr lang="en-US" dirty="0"/>
              <a:t> de hand van de </a:t>
            </a:r>
            <a:r>
              <a:rPr lang="en-US" dirty="0" err="1"/>
              <a:t>ledenaantallen</a:t>
            </a:r>
            <a:r>
              <a:rPr lang="en-US" dirty="0"/>
              <a:t> van de </a:t>
            </a:r>
            <a:r>
              <a:rPr lang="en-US" dirty="0" err="1"/>
              <a:t>mutualiteiten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 err="1"/>
              <a:t>Concreet</a:t>
            </a:r>
            <a:r>
              <a:rPr lang="en-US" dirty="0"/>
              <a:t> </a:t>
            </a:r>
            <a:r>
              <a:rPr lang="en-US" dirty="0" err="1"/>
              <a:t>beslist</a:t>
            </a:r>
            <a:r>
              <a:rPr lang="en-US" dirty="0"/>
              <a:t> de </a:t>
            </a:r>
            <a:r>
              <a:rPr lang="en-US" dirty="0" err="1"/>
              <a:t>Medicomut</a:t>
            </a:r>
            <a:r>
              <a:rPr lang="en-US" dirty="0"/>
              <a:t> over </a:t>
            </a:r>
            <a:r>
              <a:rPr lang="en-US" dirty="0" err="1"/>
              <a:t>tarieven</a:t>
            </a:r>
            <a:r>
              <a:rPr lang="en-US" dirty="0"/>
              <a:t>, </a:t>
            </a:r>
            <a:r>
              <a:rPr lang="en-US" dirty="0" err="1"/>
              <a:t>sociale</a:t>
            </a:r>
            <a:r>
              <a:rPr lang="en-US" dirty="0"/>
              <a:t> </a:t>
            </a:r>
            <a:r>
              <a:rPr lang="en-US" dirty="0" err="1"/>
              <a:t>voordelen</a:t>
            </a:r>
            <a:r>
              <a:rPr lang="en-US" dirty="0"/>
              <a:t>, </a:t>
            </a:r>
            <a:r>
              <a:rPr lang="en-US" dirty="0" err="1"/>
              <a:t>verplichtingen</a:t>
            </a:r>
            <a:r>
              <a:rPr lang="en-US" dirty="0"/>
              <a:t> </a:t>
            </a:r>
            <a:r>
              <a:rPr lang="en-US" dirty="0" err="1"/>
              <a:t>rond</a:t>
            </a:r>
            <a:r>
              <a:rPr lang="en-US" dirty="0"/>
              <a:t> </a:t>
            </a:r>
            <a:r>
              <a:rPr lang="en-US" dirty="0" err="1"/>
              <a:t>rationeel</a:t>
            </a:r>
            <a:r>
              <a:rPr lang="en-US" dirty="0"/>
              <a:t> </a:t>
            </a:r>
            <a:r>
              <a:rPr lang="en-US" dirty="0" err="1"/>
              <a:t>gebruik</a:t>
            </a:r>
            <a:r>
              <a:rPr lang="en-US" dirty="0"/>
              <a:t> van </a:t>
            </a:r>
            <a:r>
              <a:rPr lang="en-US" dirty="0" err="1"/>
              <a:t>zorg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organisatie</a:t>
            </a:r>
            <a:r>
              <a:rPr lang="en-US" dirty="0"/>
              <a:t> van de </a:t>
            </a:r>
            <a:r>
              <a:rPr lang="en-US" dirty="0" err="1"/>
              <a:t>gezondheidszorg</a:t>
            </a:r>
            <a:endParaRPr lang="en-US" dirty="0"/>
          </a:p>
          <a:p>
            <a:pPr lvl="1"/>
            <a:r>
              <a:rPr lang="en-US" dirty="0" err="1"/>
              <a:t>Nomenclatuur</a:t>
            </a:r>
            <a:r>
              <a:rPr lang="en-US" dirty="0"/>
              <a:t> van </a:t>
            </a:r>
            <a:r>
              <a:rPr lang="en-US" dirty="0" err="1"/>
              <a:t>medische</a:t>
            </a:r>
            <a:r>
              <a:rPr lang="en-US" dirty="0"/>
              <a:t> </a:t>
            </a:r>
            <a:r>
              <a:rPr lang="en-US" dirty="0" err="1"/>
              <a:t>verstrekkingen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Overeenkomsten</a:t>
            </a:r>
            <a:r>
              <a:rPr lang="en-US" dirty="0"/>
              <a:t> </a:t>
            </a:r>
            <a:r>
              <a:rPr lang="en-US" dirty="0" err="1"/>
              <a:t>tussen</a:t>
            </a:r>
            <a:r>
              <a:rPr lang="en-US" dirty="0"/>
              <a:t> </a:t>
            </a:r>
            <a:r>
              <a:rPr lang="en-US" dirty="0" err="1"/>
              <a:t>artsen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ziekenfondsen</a:t>
            </a:r>
            <a:r>
              <a:rPr lang="en-US" dirty="0"/>
              <a:t>.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031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8E0A7-35DD-BE41-82D2-BAC65890F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549" y="750455"/>
            <a:ext cx="10364451" cy="1596177"/>
          </a:xfrm>
        </p:spPr>
        <p:txBody>
          <a:bodyPr/>
          <a:lstStyle/>
          <a:p>
            <a:r>
              <a:rPr lang="en-US" dirty="0" err="1"/>
              <a:t>Medicomut</a:t>
            </a:r>
            <a:r>
              <a:rPr lang="en-US" dirty="0"/>
              <a:t>: NCAZ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6B48F-E738-2B48-8B94-5918D90E8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727200"/>
            <a:ext cx="8946541" cy="4521199"/>
          </a:xfrm>
        </p:spPr>
        <p:txBody>
          <a:bodyPr>
            <a:normAutofit/>
          </a:bodyPr>
          <a:lstStyle/>
          <a:p>
            <a:r>
              <a:rPr lang="en-US" b="1" dirty="0" err="1"/>
              <a:t>Nomenclatuur</a:t>
            </a:r>
            <a:r>
              <a:rPr lang="en-US" b="1" dirty="0"/>
              <a:t>:</a:t>
            </a:r>
            <a:endParaRPr lang="en-US" dirty="0"/>
          </a:p>
          <a:p>
            <a:pPr lvl="1"/>
            <a:r>
              <a:rPr lang="en-US" dirty="0"/>
              <a:t>De </a:t>
            </a:r>
            <a:r>
              <a:rPr lang="en-US" dirty="0" err="1"/>
              <a:t>Medicomut</a:t>
            </a:r>
            <a:r>
              <a:rPr lang="en-US" dirty="0"/>
              <a:t> </a:t>
            </a:r>
            <a:r>
              <a:rPr lang="en-US" dirty="0" err="1"/>
              <a:t>stelt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tot </a:t>
            </a:r>
            <a:r>
              <a:rPr lang="en-US" dirty="0" err="1"/>
              <a:t>aanpassingen</a:t>
            </a:r>
            <a:r>
              <a:rPr lang="en-US" dirty="0"/>
              <a:t> van de </a:t>
            </a:r>
            <a:r>
              <a:rPr lang="en-US" dirty="0" err="1"/>
              <a:t>nomenclatuur</a:t>
            </a:r>
            <a:r>
              <a:rPr lang="en-US" dirty="0"/>
              <a:t> van </a:t>
            </a:r>
            <a:r>
              <a:rPr lang="en-US" dirty="0" err="1"/>
              <a:t>medische</a:t>
            </a:r>
            <a:r>
              <a:rPr lang="en-US" dirty="0"/>
              <a:t> </a:t>
            </a:r>
            <a:r>
              <a:rPr lang="en-US" dirty="0" err="1"/>
              <a:t>verstrekkingen</a:t>
            </a:r>
            <a:r>
              <a:rPr lang="en-US" dirty="0"/>
              <a:t>.</a:t>
            </a:r>
          </a:p>
          <a:p>
            <a:r>
              <a:rPr lang="en-US" b="1" dirty="0" err="1"/>
              <a:t>Tarieven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sociale</a:t>
            </a:r>
            <a:r>
              <a:rPr lang="en-US" b="1" dirty="0"/>
              <a:t> </a:t>
            </a:r>
            <a:r>
              <a:rPr lang="en-US" b="1" dirty="0" err="1"/>
              <a:t>voordelen</a:t>
            </a:r>
            <a:r>
              <a:rPr lang="en-US" b="1" dirty="0"/>
              <a:t>:</a:t>
            </a:r>
            <a:endParaRPr lang="en-US" dirty="0"/>
          </a:p>
          <a:p>
            <a:pPr lvl="1"/>
            <a:r>
              <a:rPr lang="en-US" dirty="0" err="1"/>
              <a:t>Ze</a:t>
            </a:r>
            <a:r>
              <a:rPr lang="en-US" dirty="0"/>
              <a:t> </a:t>
            </a:r>
            <a:r>
              <a:rPr lang="en-US" dirty="0" err="1"/>
              <a:t>beslist</a:t>
            </a:r>
            <a:r>
              <a:rPr lang="en-US" dirty="0"/>
              <a:t> over de </a:t>
            </a:r>
            <a:r>
              <a:rPr lang="en-US" dirty="0" err="1"/>
              <a:t>maximumtarieven</a:t>
            </a:r>
            <a:r>
              <a:rPr lang="en-US" dirty="0"/>
              <a:t> die </a:t>
            </a:r>
            <a:r>
              <a:rPr lang="en-US" dirty="0" err="1"/>
              <a:t>artsen</a:t>
            </a:r>
            <a:r>
              <a:rPr lang="en-US" dirty="0"/>
              <a:t>, die </a:t>
            </a:r>
            <a:r>
              <a:rPr lang="en-US" dirty="0" err="1"/>
              <a:t>zijn</a:t>
            </a:r>
            <a:r>
              <a:rPr lang="en-US" dirty="0"/>
              <a:t> </a:t>
            </a:r>
            <a:r>
              <a:rPr lang="en-US" dirty="0" err="1"/>
              <a:t>aangesloten</a:t>
            </a:r>
            <a:r>
              <a:rPr lang="en-US" dirty="0"/>
              <a:t> </a:t>
            </a:r>
            <a:r>
              <a:rPr lang="en-US" dirty="0" err="1"/>
              <a:t>bij</a:t>
            </a:r>
            <a:r>
              <a:rPr lang="en-US" dirty="0"/>
              <a:t> het </a:t>
            </a:r>
            <a:r>
              <a:rPr lang="en-US" dirty="0" err="1"/>
              <a:t>sociaal</a:t>
            </a:r>
            <a:r>
              <a:rPr lang="en-US" dirty="0"/>
              <a:t> </a:t>
            </a:r>
            <a:r>
              <a:rPr lang="en-US" dirty="0" err="1"/>
              <a:t>akkoord</a:t>
            </a:r>
            <a:r>
              <a:rPr lang="en-US" dirty="0"/>
              <a:t>, </a:t>
            </a:r>
            <a:r>
              <a:rPr lang="en-US" dirty="0" err="1"/>
              <a:t>mogen</a:t>
            </a:r>
            <a:r>
              <a:rPr lang="en-US" dirty="0"/>
              <a:t> </a:t>
            </a:r>
            <a:r>
              <a:rPr lang="en-US" dirty="0" err="1"/>
              <a:t>aanrekenen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de </a:t>
            </a:r>
            <a:r>
              <a:rPr lang="en-US" dirty="0" err="1"/>
              <a:t>sociale</a:t>
            </a:r>
            <a:r>
              <a:rPr lang="en-US" dirty="0"/>
              <a:t> </a:t>
            </a:r>
            <a:r>
              <a:rPr lang="en-US" dirty="0" err="1"/>
              <a:t>voordelen</a:t>
            </a:r>
            <a:r>
              <a:rPr lang="en-US" dirty="0"/>
              <a:t> die </a:t>
            </a:r>
            <a:r>
              <a:rPr lang="en-US" dirty="0" err="1"/>
              <a:t>ze</a:t>
            </a:r>
            <a:r>
              <a:rPr lang="en-US" dirty="0"/>
              <a:t> </a:t>
            </a:r>
            <a:r>
              <a:rPr lang="en-US" dirty="0" err="1"/>
              <a:t>daarvoor</a:t>
            </a:r>
            <a:r>
              <a:rPr lang="en-US" dirty="0"/>
              <a:t> </a:t>
            </a:r>
            <a:r>
              <a:rPr lang="en-US" dirty="0" err="1"/>
              <a:t>ontvangen</a:t>
            </a:r>
            <a:r>
              <a:rPr lang="en-US" dirty="0"/>
              <a:t>.</a:t>
            </a:r>
          </a:p>
          <a:p>
            <a:r>
              <a:rPr lang="en-US" b="1" dirty="0" err="1"/>
              <a:t>Verplichtingen</a:t>
            </a:r>
            <a:r>
              <a:rPr lang="en-US" b="1" dirty="0"/>
              <a:t>:</a:t>
            </a:r>
            <a:endParaRPr lang="en-US" dirty="0"/>
          </a:p>
          <a:p>
            <a:pPr lvl="1"/>
            <a:r>
              <a:rPr lang="en-US" dirty="0"/>
              <a:t>De </a:t>
            </a:r>
            <a:r>
              <a:rPr lang="en-US" dirty="0" err="1"/>
              <a:t>commissie</a:t>
            </a:r>
            <a:r>
              <a:rPr lang="en-US" dirty="0"/>
              <a:t> </a:t>
            </a:r>
            <a:r>
              <a:rPr lang="en-US" dirty="0" err="1"/>
              <a:t>legt</a:t>
            </a:r>
            <a:r>
              <a:rPr lang="en-US" dirty="0"/>
              <a:t> </a:t>
            </a:r>
            <a:r>
              <a:rPr lang="en-US" dirty="0" err="1"/>
              <a:t>verplichtingen</a:t>
            </a:r>
            <a:r>
              <a:rPr lang="en-US" dirty="0"/>
              <a:t> op </a:t>
            </a:r>
            <a:r>
              <a:rPr lang="en-US" dirty="0" err="1"/>
              <a:t>rond</a:t>
            </a:r>
            <a:r>
              <a:rPr lang="en-US" dirty="0"/>
              <a:t> </a:t>
            </a:r>
            <a:r>
              <a:rPr lang="en-US" dirty="0" err="1"/>
              <a:t>hoeveelheid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rationeel</a:t>
            </a:r>
            <a:r>
              <a:rPr lang="en-US" dirty="0"/>
              <a:t> </a:t>
            </a:r>
            <a:r>
              <a:rPr lang="en-US" dirty="0" err="1"/>
              <a:t>gebruik</a:t>
            </a:r>
            <a:r>
              <a:rPr lang="en-US" dirty="0"/>
              <a:t> van </a:t>
            </a:r>
            <a:r>
              <a:rPr lang="en-US" dirty="0" err="1"/>
              <a:t>gezondheidszorg</a:t>
            </a:r>
            <a:r>
              <a:rPr lang="en-US" dirty="0"/>
              <a:t>.</a:t>
            </a:r>
          </a:p>
          <a:p>
            <a:r>
              <a:rPr lang="en-US" b="1" dirty="0" err="1"/>
              <a:t>Organisatie</a:t>
            </a:r>
            <a:r>
              <a:rPr lang="en-US" b="1" dirty="0"/>
              <a:t>:</a:t>
            </a:r>
            <a:endParaRPr lang="en-US" dirty="0"/>
          </a:p>
          <a:p>
            <a:pPr lvl="1"/>
            <a:r>
              <a:rPr lang="en-US" dirty="0"/>
              <a:t>De </a:t>
            </a:r>
            <a:r>
              <a:rPr lang="en-US" dirty="0" err="1"/>
              <a:t>Medicomut</a:t>
            </a:r>
            <a:r>
              <a:rPr lang="en-US" dirty="0"/>
              <a:t> </a:t>
            </a:r>
            <a:r>
              <a:rPr lang="en-US" dirty="0" err="1"/>
              <a:t>houdt</a:t>
            </a:r>
            <a:r>
              <a:rPr lang="en-US" dirty="0"/>
              <a:t> </a:t>
            </a:r>
            <a:r>
              <a:rPr lang="en-US" dirty="0" err="1"/>
              <a:t>zich</a:t>
            </a:r>
            <a:r>
              <a:rPr lang="en-US" dirty="0"/>
              <a:t> </a:t>
            </a:r>
            <a:r>
              <a:rPr lang="en-US" dirty="0" err="1"/>
              <a:t>ook</a:t>
            </a:r>
            <a:r>
              <a:rPr lang="en-US" dirty="0"/>
              <a:t> </a:t>
            </a:r>
            <a:r>
              <a:rPr lang="en-US" dirty="0" err="1"/>
              <a:t>bezig</a:t>
            </a:r>
            <a:r>
              <a:rPr lang="en-US" dirty="0"/>
              <a:t> met de </a:t>
            </a:r>
            <a:r>
              <a:rPr lang="en-US" dirty="0" err="1"/>
              <a:t>organisatie</a:t>
            </a:r>
            <a:r>
              <a:rPr lang="en-US" dirty="0"/>
              <a:t> van de </a:t>
            </a:r>
            <a:r>
              <a:rPr lang="en-US" dirty="0" err="1"/>
              <a:t>gezondheidszorg</a:t>
            </a:r>
            <a:r>
              <a:rPr lang="en-US" dirty="0"/>
              <a:t>, </a:t>
            </a:r>
            <a:r>
              <a:rPr lang="en-US" dirty="0" err="1"/>
              <a:t>zoals</a:t>
            </a:r>
            <a:r>
              <a:rPr lang="en-US" dirty="0"/>
              <a:t> </a:t>
            </a:r>
            <a:r>
              <a:rPr lang="en-US" dirty="0" err="1"/>
              <a:t>samenwerking</a:t>
            </a:r>
            <a:r>
              <a:rPr lang="en-US" dirty="0"/>
              <a:t> </a:t>
            </a:r>
            <a:r>
              <a:rPr lang="en-US" dirty="0" err="1"/>
              <a:t>tussen</a:t>
            </a:r>
            <a:r>
              <a:rPr lang="en-US" dirty="0"/>
              <a:t> </a:t>
            </a:r>
            <a:r>
              <a:rPr lang="en-US" dirty="0" err="1"/>
              <a:t>huisartsen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specialisten</a:t>
            </a:r>
            <a:r>
              <a:rPr lang="en-US" dirty="0"/>
              <a:t>, </a:t>
            </a:r>
            <a:r>
              <a:rPr lang="en-US" dirty="0" err="1"/>
              <a:t>globaal</a:t>
            </a:r>
            <a:r>
              <a:rPr lang="en-US" dirty="0"/>
              <a:t> </a:t>
            </a:r>
            <a:r>
              <a:rPr lang="en-US" dirty="0" err="1"/>
              <a:t>medisch</a:t>
            </a:r>
            <a:r>
              <a:rPr lang="en-US" dirty="0"/>
              <a:t> dossier, </a:t>
            </a:r>
            <a:r>
              <a:rPr lang="en-US" dirty="0" err="1"/>
              <a:t>kwaliteitsvoorwaarden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preventie</a:t>
            </a:r>
            <a:r>
              <a:rPr lang="en-US" dirty="0"/>
              <a:t>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758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2CCA9-8755-BD4E-AA7D-9791B9B6F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027" y="412040"/>
            <a:ext cx="10364451" cy="1596177"/>
          </a:xfrm>
        </p:spPr>
        <p:txBody>
          <a:bodyPr/>
          <a:lstStyle/>
          <a:p>
            <a:r>
              <a:rPr lang="en-US" dirty="0"/>
              <a:t>NPCAZ: national </a:t>
            </a:r>
            <a:r>
              <a:rPr lang="en-US" dirty="0" err="1"/>
              <a:t>paritair</a:t>
            </a:r>
            <a:r>
              <a:rPr lang="en-US" dirty="0"/>
              <a:t> </a:t>
            </a:r>
            <a:r>
              <a:rPr lang="en-US" dirty="0" err="1"/>
              <a:t>comite</a:t>
            </a:r>
            <a:r>
              <a:rPr lang="en-US" dirty="0"/>
              <a:t> </a:t>
            </a:r>
            <a:r>
              <a:rPr lang="en-US" dirty="0" err="1"/>
              <a:t>artsen</a:t>
            </a:r>
            <a:r>
              <a:rPr lang="en-US" dirty="0"/>
              <a:t> </a:t>
            </a:r>
            <a:r>
              <a:rPr lang="en-US" dirty="0" err="1"/>
              <a:t>ziekenhuizen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DC84F-D199-C143-9972-7300218F7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5" y="2214693"/>
            <a:ext cx="10364452" cy="4372919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err="1"/>
              <a:t>Onderhandelt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sluit</a:t>
            </a:r>
            <a:r>
              <a:rPr lang="en-US" b="1" dirty="0"/>
              <a:t> </a:t>
            </a:r>
            <a:r>
              <a:rPr lang="en-US" b="1" dirty="0" err="1"/>
              <a:t>collectieve</a:t>
            </a:r>
            <a:r>
              <a:rPr lang="en-US" b="1" dirty="0"/>
              <a:t> </a:t>
            </a:r>
            <a:r>
              <a:rPr lang="en-US" b="1" dirty="0" err="1"/>
              <a:t>overeenkomsten</a:t>
            </a:r>
            <a:endParaRPr lang="en-US" dirty="0"/>
          </a:p>
          <a:p>
            <a:pPr lvl="1"/>
            <a:r>
              <a:rPr lang="en-US" dirty="0" err="1"/>
              <a:t>Bijvoorbeeld</a:t>
            </a:r>
            <a:r>
              <a:rPr lang="en-US" dirty="0"/>
              <a:t> over </a:t>
            </a:r>
            <a:r>
              <a:rPr lang="en-US" dirty="0" err="1"/>
              <a:t>honorariumsupplementen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afdrachten</a:t>
            </a:r>
            <a:r>
              <a:rPr lang="en-US" dirty="0"/>
              <a:t>.</a:t>
            </a:r>
          </a:p>
          <a:p>
            <a:r>
              <a:rPr lang="en-US" dirty="0" err="1"/>
              <a:t>Laatste</a:t>
            </a:r>
            <a:r>
              <a:rPr lang="en-US" dirty="0"/>
              <a:t> </a:t>
            </a:r>
            <a:r>
              <a:rPr lang="en-US" dirty="0" err="1"/>
              <a:t>overeenkomst</a:t>
            </a:r>
            <a:r>
              <a:rPr lang="en-US" dirty="0"/>
              <a:t> in </a:t>
            </a:r>
            <a:r>
              <a:rPr lang="en-US" dirty="0" err="1"/>
              <a:t>februari</a:t>
            </a:r>
            <a:r>
              <a:rPr lang="en-US" dirty="0"/>
              <a:t> 2024 </a:t>
            </a:r>
            <a:r>
              <a:rPr lang="en-US" dirty="0" err="1"/>
              <a:t>stabiliseert</a:t>
            </a:r>
            <a:r>
              <a:rPr lang="en-US" dirty="0"/>
              <a:t> </a:t>
            </a:r>
            <a:r>
              <a:rPr lang="en-US" dirty="0" err="1"/>
              <a:t>tarieven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afdrachten</a:t>
            </a:r>
            <a:r>
              <a:rPr lang="en-US" dirty="0"/>
              <a:t> tot </a:t>
            </a:r>
            <a:r>
              <a:rPr lang="en-US" dirty="0" err="1"/>
              <a:t>eind</a:t>
            </a:r>
            <a:r>
              <a:rPr lang="en-US" dirty="0"/>
              <a:t> 2024 </a:t>
            </a:r>
          </a:p>
          <a:p>
            <a:r>
              <a:rPr lang="en-US" b="1" dirty="0" err="1"/>
              <a:t>Bemiddelt</a:t>
            </a:r>
            <a:r>
              <a:rPr lang="en-US" b="1" dirty="0"/>
              <a:t> </a:t>
            </a:r>
            <a:r>
              <a:rPr lang="en-US" b="1" dirty="0" err="1"/>
              <a:t>bij</a:t>
            </a:r>
            <a:r>
              <a:rPr lang="en-US" b="1" dirty="0"/>
              <a:t> </a:t>
            </a:r>
            <a:r>
              <a:rPr lang="en-US" b="1" dirty="0" err="1"/>
              <a:t>conflicten</a:t>
            </a:r>
            <a:r>
              <a:rPr lang="en-US" dirty="0"/>
              <a:t> </a:t>
            </a:r>
            <a:r>
              <a:rPr lang="en-US" dirty="0" err="1"/>
              <a:t>tussen</a:t>
            </a:r>
            <a:r>
              <a:rPr lang="en-US" dirty="0"/>
              <a:t> </a:t>
            </a:r>
            <a:r>
              <a:rPr lang="en-US" dirty="0" err="1"/>
              <a:t>artsen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ziekenhuizen</a:t>
            </a:r>
            <a:r>
              <a:rPr lang="en-US" dirty="0"/>
              <a:t> </a:t>
            </a:r>
          </a:p>
          <a:p>
            <a:r>
              <a:rPr lang="en-US" b="1" dirty="0" err="1"/>
              <a:t>Geeft</a:t>
            </a:r>
            <a:r>
              <a:rPr lang="en-US" b="1" dirty="0"/>
              <a:t> </a:t>
            </a:r>
            <a:r>
              <a:rPr lang="en-US" b="1" dirty="0" err="1"/>
              <a:t>advies</a:t>
            </a:r>
            <a:r>
              <a:rPr lang="en-US" b="1" dirty="0"/>
              <a:t> </a:t>
            </a:r>
            <a:r>
              <a:rPr lang="en-US" b="1" dirty="0" err="1"/>
              <a:t>aan</a:t>
            </a:r>
            <a:r>
              <a:rPr lang="en-US" b="1" dirty="0"/>
              <a:t> de minister</a:t>
            </a:r>
            <a:r>
              <a:rPr lang="en-US" dirty="0"/>
              <a:t> over </a:t>
            </a:r>
            <a:r>
              <a:rPr lang="en-US" dirty="0" err="1"/>
              <a:t>afspraken</a:t>
            </a:r>
            <a:r>
              <a:rPr lang="en-US" dirty="0"/>
              <a:t> of </a:t>
            </a:r>
            <a:r>
              <a:rPr lang="en-US" dirty="0" err="1"/>
              <a:t>problemen</a:t>
            </a:r>
            <a:r>
              <a:rPr lang="en-US" dirty="0"/>
              <a:t> in de </a:t>
            </a:r>
            <a:r>
              <a:rPr lang="en-US" dirty="0" err="1"/>
              <a:t>ziekenhuiszorg</a:t>
            </a:r>
            <a:endParaRPr lang="en-US" dirty="0"/>
          </a:p>
          <a:p>
            <a:r>
              <a:rPr lang="en-US" b="1" dirty="0" err="1"/>
              <a:t>Controleert</a:t>
            </a:r>
            <a:r>
              <a:rPr lang="en-US" b="1" dirty="0"/>
              <a:t> de </a:t>
            </a:r>
            <a:r>
              <a:rPr lang="en-US" b="1" dirty="0" err="1"/>
              <a:t>naleving</a:t>
            </a:r>
            <a:r>
              <a:rPr lang="en-US" b="1" dirty="0"/>
              <a:t> van </a:t>
            </a:r>
            <a:r>
              <a:rPr lang="en-US" b="1" dirty="0" err="1"/>
              <a:t>afspraken</a:t>
            </a:r>
            <a:r>
              <a:rPr lang="en-US" dirty="0"/>
              <a:t> door </a:t>
            </a:r>
            <a:r>
              <a:rPr lang="en-US" dirty="0" err="1"/>
              <a:t>ziekenhuizen</a:t>
            </a:r>
            <a:r>
              <a:rPr lang="en-US" dirty="0"/>
              <a:t>, </a:t>
            </a:r>
            <a:r>
              <a:rPr lang="en-US" dirty="0" err="1"/>
              <a:t>zoals</a:t>
            </a:r>
            <a:r>
              <a:rPr lang="en-US" dirty="0"/>
              <a:t> </a:t>
            </a:r>
            <a:r>
              <a:rPr lang="en-US" dirty="0" err="1"/>
              <a:t>werk</a:t>
            </a:r>
            <a:r>
              <a:rPr lang="en-US" dirty="0"/>
              <a:t>-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loonsvoorwaarden</a:t>
            </a:r>
            <a:r>
              <a:rPr lang="en-US" dirty="0"/>
              <a:t> van arts-</a:t>
            </a:r>
            <a:r>
              <a:rPr lang="en-US" dirty="0" err="1"/>
              <a:t>specialisten</a:t>
            </a:r>
            <a:r>
              <a:rPr lang="en-US" dirty="0"/>
              <a:t> in </a:t>
            </a:r>
            <a:r>
              <a:rPr lang="en-US" dirty="0" err="1"/>
              <a:t>opleiding</a:t>
            </a:r>
            <a:r>
              <a:rPr lang="en-US" dirty="0"/>
              <a:t> </a:t>
            </a:r>
          </a:p>
          <a:p>
            <a:r>
              <a:rPr lang="en-US" dirty="0"/>
              <a:t>De NPCAZ is </a:t>
            </a:r>
            <a:r>
              <a:rPr lang="en-US" dirty="0" err="1"/>
              <a:t>een</a:t>
            </a:r>
            <a:r>
              <a:rPr lang="en-US" dirty="0"/>
              <a:t> </a:t>
            </a:r>
            <a:r>
              <a:rPr lang="en-US" b="1" dirty="0"/>
              <a:t>forum van </a:t>
            </a:r>
            <a:r>
              <a:rPr lang="en-US" b="1" dirty="0" err="1"/>
              <a:t>gelijkwaardige</a:t>
            </a:r>
            <a:r>
              <a:rPr lang="en-US" b="1" dirty="0"/>
              <a:t> partners</a:t>
            </a:r>
            <a:r>
              <a:rPr lang="en-US" dirty="0"/>
              <a:t> (</a:t>
            </a:r>
            <a:r>
              <a:rPr lang="en-US" dirty="0" err="1"/>
              <a:t>artsen</a:t>
            </a:r>
            <a:r>
              <a:rPr lang="en-US" dirty="0"/>
              <a:t> + </a:t>
            </a:r>
            <a:r>
              <a:rPr lang="en-US" dirty="0" err="1"/>
              <a:t>ziekenhuizen</a:t>
            </a:r>
            <a:r>
              <a:rPr lang="en-US" dirty="0"/>
              <a:t>), met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doel</a:t>
            </a:r>
            <a:r>
              <a:rPr lang="en-US" dirty="0"/>
              <a:t>:</a:t>
            </a:r>
          </a:p>
          <a:p>
            <a:pPr lvl="1"/>
            <a:r>
              <a:rPr lang="en-US" b="1" dirty="0" err="1"/>
              <a:t>Overeenkomsten</a:t>
            </a:r>
            <a:r>
              <a:rPr lang="en-US" dirty="0"/>
              <a:t> </a:t>
            </a:r>
            <a:r>
              <a:rPr lang="en-US" dirty="0" err="1"/>
              <a:t>sluiten</a:t>
            </a:r>
            <a:r>
              <a:rPr lang="en-US" dirty="0"/>
              <a:t> over </a:t>
            </a:r>
            <a:r>
              <a:rPr lang="en-US" dirty="0" err="1"/>
              <a:t>tarieven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arbeidsvoorwaarden</a:t>
            </a:r>
            <a:r>
              <a:rPr lang="en-US" dirty="0"/>
              <a:t>,</a:t>
            </a:r>
          </a:p>
          <a:p>
            <a:pPr lvl="1"/>
            <a:r>
              <a:rPr lang="en-US" b="1" dirty="0" err="1"/>
              <a:t>Advies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bemiddeling</a:t>
            </a:r>
            <a:r>
              <a:rPr lang="en-US" dirty="0"/>
              <a:t> </a:t>
            </a:r>
            <a:r>
              <a:rPr lang="en-US" dirty="0" err="1"/>
              <a:t>bieden</a:t>
            </a:r>
            <a:r>
              <a:rPr lang="en-US" dirty="0"/>
              <a:t>,</a:t>
            </a:r>
          </a:p>
          <a:p>
            <a:pPr lvl="1"/>
            <a:r>
              <a:rPr lang="en-US" b="1" dirty="0" err="1"/>
              <a:t>Collectieve</a:t>
            </a:r>
            <a:r>
              <a:rPr lang="en-US" b="1" dirty="0"/>
              <a:t> </a:t>
            </a:r>
            <a:r>
              <a:rPr lang="en-US" b="1" dirty="0" err="1"/>
              <a:t>bescherming</a:t>
            </a:r>
            <a:r>
              <a:rPr lang="en-US" dirty="0"/>
              <a:t> </a:t>
            </a:r>
            <a:r>
              <a:rPr lang="en-US" dirty="0" err="1"/>
              <a:t>bieden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artsen</a:t>
            </a:r>
            <a:r>
              <a:rPr lang="en-US" dirty="0"/>
              <a:t>, </a:t>
            </a:r>
            <a:r>
              <a:rPr lang="en-US" dirty="0" err="1"/>
              <a:t>zeker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artsen</a:t>
            </a:r>
            <a:r>
              <a:rPr lang="en-US" dirty="0"/>
              <a:t> in </a:t>
            </a:r>
            <a:r>
              <a:rPr lang="en-US" dirty="0" err="1"/>
              <a:t>opleiding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Zó</a:t>
            </a:r>
            <a:r>
              <a:rPr lang="en-US" dirty="0"/>
              <a:t> </a:t>
            </a:r>
            <a:r>
              <a:rPr lang="en-US" dirty="0" err="1"/>
              <a:t>zorgt</a:t>
            </a:r>
            <a:r>
              <a:rPr lang="en-US" dirty="0"/>
              <a:t> de NPCAZ </a:t>
            </a:r>
            <a:r>
              <a:rPr lang="en-US" dirty="0" err="1"/>
              <a:t>ervoor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</a:t>
            </a:r>
            <a:r>
              <a:rPr lang="en-US" dirty="0" err="1"/>
              <a:t>beslissingen</a:t>
            </a:r>
            <a:r>
              <a:rPr lang="en-US" dirty="0"/>
              <a:t> over </a:t>
            </a:r>
            <a:r>
              <a:rPr lang="en-US" dirty="0" err="1"/>
              <a:t>ziekenhuiszorg</a:t>
            </a:r>
            <a:r>
              <a:rPr lang="en-US" dirty="0"/>
              <a:t> </a:t>
            </a:r>
            <a:r>
              <a:rPr lang="en-US" b="1" dirty="0" err="1"/>
              <a:t>niet</a:t>
            </a:r>
            <a:r>
              <a:rPr lang="en-US" b="1" dirty="0"/>
              <a:t> van </a:t>
            </a:r>
            <a:r>
              <a:rPr lang="en-US" b="1" dirty="0" err="1"/>
              <a:t>bovenaf</a:t>
            </a:r>
            <a:r>
              <a:rPr lang="en-US" b="1" dirty="0"/>
              <a:t> </a:t>
            </a:r>
            <a:r>
              <a:rPr lang="en-US" b="1" dirty="0" err="1"/>
              <a:t>worden</a:t>
            </a:r>
            <a:r>
              <a:rPr lang="en-US" b="1" dirty="0"/>
              <a:t> </a:t>
            </a:r>
            <a:r>
              <a:rPr lang="en-US" b="1" dirty="0" err="1"/>
              <a:t>opgelegd</a:t>
            </a:r>
            <a:r>
              <a:rPr lang="en-US" dirty="0"/>
              <a:t>, maar </a:t>
            </a:r>
            <a:r>
              <a:rPr lang="en-US" b="1" dirty="0" err="1"/>
              <a:t>samen</a:t>
            </a:r>
            <a:r>
              <a:rPr lang="en-US" b="1" dirty="0"/>
              <a:t> </a:t>
            </a:r>
            <a:r>
              <a:rPr lang="en-US" b="1" dirty="0" err="1"/>
              <a:t>worden</a:t>
            </a:r>
            <a:r>
              <a:rPr lang="en-US" b="1" dirty="0"/>
              <a:t> </a:t>
            </a:r>
            <a:r>
              <a:rPr lang="en-US" b="1" dirty="0" err="1"/>
              <a:t>gedragen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675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43B67-2443-574D-BDBE-40FC0AEFD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9851" y="677511"/>
            <a:ext cx="10364451" cy="1596177"/>
          </a:xfrm>
        </p:spPr>
        <p:txBody>
          <a:bodyPr/>
          <a:lstStyle/>
          <a:p>
            <a:r>
              <a:rPr lang="en-US" dirty="0" err="1"/>
              <a:t>Overleg</a:t>
            </a:r>
            <a:r>
              <a:rPr lang="en-US" dirty="0"/>
              <a:t> </a:t>
            </a:r>
            <a:r>
              <a:rPr lang="en-US" dirty="0" err="1"/>
              <a:t>organen</a:t>
            </a:r>
            <a:r>
              <a:rPr lang="en-US" dirty="0"/>
              <a:t> RIZIV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6BF6E-45B8-F14B-9B68-00E92BDF1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25600"/>
            <a:ext cx="9107488" cy="4704080"/>
          </a:xfrm>
        </p:spPr>
        <p:txBody>
          <a:bodyPr>
            <a:normAutofit/>
          </a:bodyPr>
          <a:lstStyle/>
          <a:p>
            <a:r>
              <a:rPr lang="en-US" b="1" dirty="0"/>
              <a:t>De </a:t>
            </a:r>
            <a:r>
              <a:rPr lang="en-US" b="1" dirty="0" err="1"/>
              <a:t>Technische</a:t>
            </a:r>
            <a:r>
              <a:rPr lang="en-US" b="1" dirty="0"/>
              <a:t> </a:t>
            </a:r>
            <a:r>
              <a:rPr lang="en-US" b="1" dirty="0" err="1"/>
              <a:t>Geneeskundige</a:t>
            </a:r>
            <a:r>
              <a:rPr lang="en-US" b="1" dirty="0"/>
              <a:t> </a:t>
            </a:r>
            <a:r>
              <a:rPr lang="en-US" b="1" dirty="0" err="1"/>
              <a:t>Raad</a:t>
            </a:r>
            <a:r>
              <a:rPr lang="en-US" b="1" dirty="0"/>
              <a:t> (TGR):</a:t>
            </a:r>
            <a:r>
              <a:rPr lang="en-US" dirty="0"/>
              <a:t> </a:t>
            </a:r>
            <a:r>
              <a:rPr lang="en-US" dirty="0" err="1"/>
              <a:t>Deze</a:t>
            </a:r>
            <a:r>
              <a:rPr lang="en-US" dirty="0"/>
              <a:t> </a:t>
            </a:r>
            <a:r>
              <a:rPr lang="en-US" dirty="0" err="1"/>
              <a:t>raad</a:t>
            </a:r>
            <a:r>
              <a:rPr lang="en-US" dirty="0"/>
              <a:t> </a:t>
            </a:r>
            <a:r>
              <a:rPr lang="en-US" dirty="0" err="1"/>
              <a:t>adviseert</a:t>
            </a:r>
            <a:r>
              <a:rPr lang="en-US" dirty="0"/>
              <a:t> over </a:t>
            </a:r>
            <a:r>
              <a:rPr lang="en-US" dirty="0" err="1"/>
              <a:t>technische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medische</a:t>
            </a:r>
            <a:r>
              <a:rPr lang="en-US" dirty="0"/>
              <a:t> </a:t>
            </a:r>
            <a:r>
              <a:rPr lang="en-US" dirty="0" err="1"/>
              <a:t>aspecten</a:t>
            </a:r>
            <a:r>
              <a:rPr lang="en-US" dirty="0"/>
              <a:t> van de </a:t>
            </a:r>
            <a:r>
              <a:rPr lang="en-US" dirty="0" err="1"/>
              <a:t>ziekteverzekering</a:t>
            </a:r>
            <a:r>
              <a:rPr lang="en-US" dirty="0"/>
              <a:t>.</a:t>
            </a:r>
          </a:p>
          <a:p>
            <a:r>
              <a:rPr lang="en-US" b="1" dirty="0"/>
              <a:t>De </a:t>
            </a:r>
            <a:r>
              <a:rPr lang="en-US" b="1" dirty="0" err="1"/>
              <a:t>Erkenningsraden</a:t>
            </a:r>
            <a:r>
              <a:rPr lang="en-US" b="1" dirty="0"/>
              <a:t>:</a:t>
            </a:r>
            <a:r>
              <a:rPr lang="en-US" dirty="0"/>
              <a:t> </a:t>
            </a:r>
            <a:r>
              <a:rPr lang="en-US" dirty="0" err="1"/>
              <a:t>Deze</a:t>
            </a:r>
            <a:r>
              <a:rPr lang="en-US" dirty="0"/>
              <a:t> </a:t>
            </a:r>
            <a:r>
              <a:rPr lang="en-US" dirty="0" err="1"/>
              <a:t>raden</a:t>
            </a:r>
            <a:r>
              <a:rPr lang="en-US" dirty="0"/>
              <a:t> </a:t>
            </a:r>
            <a:r>
              <a:rPr lang="en-US" dirty="0" err="1"/>
              <a:t>zijn</a:t>
            </a:r>
            <a:r>
              <a:rPr lang="en-US" dirty="0"/>
              <a:t> </a:t>
            </a:r>
            <a:r>
              <a:rPr lang="en-US" dirty="0" err="1"/>
              <a:t>bevoegd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de </a:t>
            </a:r>
            <a:r>
              <a:rPr lang="en-US" dirty="0" err="1"/>
              <a:t>erkenning</a:t>
            </a:r>
            <a:r>
              <a:rPr lang="en-US" dirty="0"/>
              <a:t> van </a:t>
            </a:r>
            <a:r>
              <a:rPr lang="en-US" dirty="0" err="1"/>
              <a:t>zorgverleners</a:t>
            </a:r>
            <a:r>
              <a:rPr lang="en-US" dirty="0"/>
              <a:t>.</a:t>
            </a:r>
          </a:p>
          <a:p>
            <a:r>
              <a:rPr lang="en-US" b="1" dirty="0"/>
              <a:t>De </a:t>
            </a:r>
            <a:r>
              <a:rPr lang="en-US" b="1" dirty="0" err="1"/>
              <a:t>Commissie</a:t>
            </a:r>
            <a:r>
              <a:rPr lang="en-US" b="1" dirty="0"/>
              <a:t> </a:t>
            </a:r>
            <a:r>
              <a:rPr lang="en-US" b="1" dirty="0" err="1"/>
              <a:t>tegemoetkoming</a:t>
            </a:r>
            <a:r>
              <a:rPr lang="en-US" b="1" dirty="0"/>
              <a:t> </a:t>
            </a:r>
            <a:r>
              <a:rPr lang="en-US" b="1" dirty="0" err="1"/>
              <a:t>geneesmiddelen</a:t>
            </a:r>
            <a:r>
              <a:rPr lang="en-US" b="1" dirty="0"/>
              <a:t> (CTG):</a:t>
            </a:r>
            <a:r>
              <a:rPr lang="en-US" dirty="0"/>
              <a:t> </a:t>
            </a:r>
            <a:r>
              <a:rPr lang="en-US" dirty="0" err="1"/>
              <a:t>Deze</a:t>
            </a:r>
            <a:r>
              <a:rPr lang="en-US" dirty="0"/>
              <a:t> </a:t>
            </a:r>
            <a:r>
              <a:rPr lang="en-US" dirty="0" err="1"/>
              <a:t>commissie</a:t>
            </a:r>
            <a:r>
              <a:rPr lang="en-US" dirty="0"/>
              <a:t> </a:t>
            </a:r>
            <a:r>
              <a:rPr lang="en-US" dirty="0" err="1"/>
              <a:t>adviseert</a:t>
            </a:r>
            <a:r>
              <a:rPr lang="en-US" dirty="0"/>
              <a:t> over de </a:t>
            </a:r>
            <a:r>
              <a:rPr lang="en-US" dirty="0" err="1"/>
              <a:t>terugbetaling</a:t>
            </a:r>
            <a:r>
              <a:rPr lang="en-US" dirty="0"/>
              <a:t> van </a:t>
            </a:r>
            <a:r>
              <a:rPr lang="en-US" dirty="0" err="1"/>
              <a:t>geneesmiddelen</a:t>
            </a:r>
            <a:r>
              <a:rPr lang="en-US" dirty="0"/>
              <a:t>.</a:t>
            </a:r>
          </a:p>
          <a:p>
            <a:r>
              <a:rPr lang="en-US" b="1" dirty="0"/>
              <a:t>De </a:t>
            </a:r>
            <a:r>
              <a:rPr lang="en-US" b="1" dirty="0" err="1"/>
              <a:t>Commissie</a:t>
            </a:r>
            <a:r>
              <a:rPr lang="en-US" b="1" dirty="0"/>
              <a:t> </a:t>
            </a:r>
            <a:r>
              <a:rPr lang="en-US" b="1" dirty="0" err="1"/>
              <a:t>tegemoetkoming</a:t>
            </a:r>
            <a:r>
              <a:rPr lang="en-US" b="1" dirty="0"/>
              <a:t> </a:t>
            </a:r>
            <a:r>
              <a:rPr lang="en-US" b="1" dirty="0" err="1"/>
              <a:t>implantaten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invasieve</a:t>
            </a:r>
            <a:r>
              <a:rPr lang="en-US" b="1" dirty="0"/>
              <a:t> </a:t>
            </a:r>
            <a:r>
              <a:rPr lang="en-US" b="1" dirty="0" err="1"/>
              <a:t>medische</a:t>
            </a:r>
            <a:r>
              <a:rPr lang="en-US" b="1" dirty="0"/>
              <a:t> </a:t>
            </a:r>
            <a:r>
              <a:rPr lang="en-US" b="1" dirty="0" err="1"/>
              <a:t>hulpmiddelen</a:t>
            </a:r>
            <a:r>
              <a:rPr lang="en-US" b="1" dirty="0"/>
              <a:t> (CTIIMH):</a:t>
            </a:r>
            <a:r>
              <a:rPr lang="en-US" dirty="0"/>
              <a:t> </a:t>
            </a:r>
            <a:r>
              <a:rPr lang="en-US" dirty="0" err="1"/>
              <a:t>Deze</a:t>
            </a:r>
            <a:r>
              <a:rPr lang="en-US" dirty="0"/>
              <a:t> </a:t>
            </a:r>
            <a:r>
              <a:rPr lang="en-US" dirty="0" err="1"/>
              <a:t>commissie</a:t>
            </a:r>
            <a:r>
              <a:rPr lang="en-US" dirty="0"/>
              <a:t> </a:t>
            </a:r>
            <a:r>
              <a:rPr lang="en-US" dirty="0" err="1"/>
              <a:t>adviseert</a:t>
            </a:r>
            <a:r>
              <a:rPr lang="en-US" dirty="0"/>
              <a:t> over de </a:t>
            </a:r>
            <a:r>
              <a:rPr lang="en-US" dirty="0" err="1"/>
              <a:t>terugbetaling</a:t>
            </a:r>
            <a:r>
              <a:rPr lang="en-US" dirty="0"/>
              <a:t> van </a:t>
            </a:r>
            <a:r>
              <a:rPr lang="en-US" dirty="0" err="1"/>
              <a:t>implantaten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medische</a:t>
            </a:r>
            <a:r>
              <a:rPr lang="en-US" dirty="0"/>
              <a:t> </a:t>
            </a:r>
            <a:r>
              <a:rPr lang="en-US" dirty="0" err="1"/>
              <a:t>hulpmiddelen</a:t>
            </a:r>
            <a:r>
              <a:rPr lang="en-US" dirty="0"/>
              <a:t>.</a:t>
            </a:r>
          </a:p>
          <a:p>
            <a:r>
              <a:rPr lang="en-US" b="1" dirty="0"/>
              <a:t>De </a:t>
            </a:r>
            <a:r>
              <a:rPr lang="en-US" b="1" dirty="0" err="1"/>
              <a:t>Nationale</a:t>
            </a:r>
            <a:r>
              <a:rPr lang="en-US" b="1" dirty="0"/>
              <a:t> </a:t>
            </a:r>
            <a:r>
              <a:rPr lang="en-US" b="1" dirty="0" err="1"/>
              <a:t>Raad</a:t>
            </a:r>
            <a:r>
              <a:rPr lang="en-US" b="1" dirty="0"/>
              <a:t> </a:t>
            </a:r>
            <a:r>
              <a:rPr lang="en-US" b="1" dirty="0" err="1"/>
              <a:t>voor</a:t>
            </a:r>
            <a:r>
              <a:rPr lang="en-US" b="1" dirty="0"/>
              <a:t> </a:t>
            </a:r>
            <a:r>
              <a:rPr lang="en-US" b="1" dirty="0" err="1"/>
              <a:t>Kwaliteitspromotie</a:t>
            </a:r>
            <a:r>
              <a:rPr lang="en-US" b="1" dirty="0"/>
              <a:t> (NRKP):</a:t>
            </a:r>
            <a:r>
              <a:rPr lang="en-US" dirty="0"/>
              <a:t> </a:t>
            </a:r>
            <a:r>
              <a:rPr lang="en-US" dirty="0" err="1"/>
              <a:t>Deze</a:t>
            </a:r>
            <a:r>
              <a:rPr lang="en-US" dirty="0"/>
              <a:t> </a:t>
            </a:r>
            <a:r>
              <a:rPr lang="en-US" dirty="0" err="1"/>
              <a:t>raad</a:t>
            </a:r>
            <a:r>
              <a:rPr lang="en-US" dirty="0"/>
              <a:t> </a:t>
            </a:r>
            <a:r>
              <a:rPr lang="en-US" dirty="0" err="1"/>
              <a:t>houdt</a:t>
            </a:r>
            <a:r>
              <a:rPr lang="en-US" dirty="0"/>
              <a:t> </a:t>
            </a:r>
            <a:r>
              <a:rPr lang="en-US" dirty="0" err="1"/>
              <a:t>zich</a:t>
            </a:r>
            <a:r>
              <a:rPr lang="en-US" dirty="0"/>
              <a:t> </a:t>
            </a:r>
            <a:r>
              <a:rPr lang="en-US" dirty="0" err="1"/>
              <a:t>bezig</a:t>
            </a:r>
            <a:r>
              <a:rPr lang="en-US" dirty="0"/>
              <a:t> met </a:t>
            </a:r>
            <a:r>
              <a:rPr lang="en-US" dirty="0" err="1"/>
              <a:t>kwaliteitspromotie</a:t>
            </a:r>
            <a:r>
              <a:rPr lang="en-US" dirty="0"/>
              <a:t> in de </a:t>
            </a:r>
            <a:r>
              <a:rPr lang="en-US" dirty="0" err="1"/>
              <a:t>gezondheidszorg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180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6657-8825-7F45-BA95-A86CE2F7F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7351" y="751930"/>
            <a:ext cx="8911687" cy="1280890"/>
          </a:xfrm>
        </p:spPr>
        <p:txBody>
          <a:bodyPr/>
          <a:lstStyle/>
          <a:p>
            <a:r>
              <a:rPr lang="en-US" dirty="0"/>
              <a:t>“De </a:t>
            </a:r>
            <a:r>
              <a:rPr lang="en-US" dirty="0" err="1"/>
              <a:t>Conventie</a:t>
            </a:r>
            <a:r>
              <a:rPr lang="en-US" dirty="0"/>
              <a:t>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B2E35-95D4-1443-8F72-04DE31AA1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 </a:t>
            </a:r>
            <a:r>
              <a:rPr lang="en-US" b="1" dirty="0" err="1"/>
              <a:t>conventie</a:t>
            </a:r>
            <a:r>
              <a:rPr lang="en-US" dirty="0"/>
              <a:t> is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overeenkomst</a:t>
            </a:r>
            <a:r>
              <a:rPr lang="en-US" dirty="0"/>
              <a:t> </a:t>
            </a:r>
            <a:r>
              <a:rPr lang="en-US" dirty="0" err="1"/>
              <a:t>tussen</a:t>
            </a:r>
            <a:r>
              <a:rPr lang="en-US" dirty="0"/>
              <a:t> </a:t>
            </a:r>
            <a:r>
              <a:rPr lang="en-US" dirty="0" err="1"/>
              <a:t>artsen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ziekenfondsen</a:t>
            </a:r>
            <a:r>
              <a:rPr lang="en-US" dirty="0"/>
              <a:t> </a:t>
            </a:r>
            <a:r>
              <a:rPr lang="en-US" dirty="0" err="1"/>
              <a:t>waarin</a:t>
            </a:r>
            <a:r>
              <a:rPr lang="en-US" dirty="0"/>
              <a:t> </a:t>
            </a:r>
            <a:r>
              <a:rPr lang="en-US" dirty="0" err="1"/>
              <a:t>wordt</a:t>
            </a:r>
            <a:r>
              <a:rPr lang="en-US" dirty="0"/>
              <a:t> </a:t>
            </a:r>
            <a:r>
              <a:rPr lang="en-US" dirty="0" err="1"/>
              <a:t>afgesproken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Welke</a:t>
            </a:r>
            <a:r>
              <a:rPr lang="en-US" dirty="0"/>
              <a:t> </a:t>
            </a:r>
            <a:r>
              <a:rPr lang="en-US" dirty="0" err="1"/>
              <a:t>tarieven</a:t>
            </a:r>
            <a:r>
              <a:rPr lang="en-US" dirty="0"/>
              <a:t> </a:t>
            </a:r>
            <a:r>
              <a:rPr lang="en-US" dirty="0" err="1"/>
              <a:t>artsen</a:t>
            </a:r>
            <a:r>
              <a:rPr lang="en-US" dirty="0"/>
              <a:t> </a:t>
            </a:r>
            <a:r>
              <a:rPr lang="en-US" dirty="0" err="1"/>
              <a:t>aanrekenen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Hoeveel</a:t>
            </a:r>
            <a:r>
              <a:rPr lang="en-US" dirty="0"/>
              <a:t> de </a:t>
            </a:r>
            <a:r>
              <a:rPr lang="en-US" dirty="0" err="1"/>
              <a:t>patiënt</a:t>
            </a:r>
            <a:r>
              <a:rPr lang="en-US" dirty="0"/>
              <a:t> </a:t>
            </a:r>
            <a:r>
              <a:rPr lang="en-US" dirty="0" err="1"/>
              <a:t>zelf</a:t>
            </a:r>
            <a:r>
              <a:rPr lang="en-US" dirty="0"/>
              <a:t> </a:t>
            </a:r>
            <a:r>
              <a:rPr lang="en-US" dirty="0" err="1"/>
              <a:t>moet</a:t>
            </a:r>
            <a:r>
              <a:rPr lang="en-US" dirty="0"/>
              <a:t> </a:t>
            </a:r>
            <a:r>
              <a:rPr lang="en-US" dirty="0" err="1"/>
              <a:t>betalen</a:t>
            </a:r>
            <a:r>
              <a:rPr lang="en-US" dirty="0"/>
              <a:t> (</a:t>
            </a:r>
            <a:r>
              <a:rPr lang="en-US" dirty="0" err="1"/>
              <a:t>remgeld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Wat het RIZIV </a:t>
            </a:r>
            <a:r>
              <a:rPr lang="en-US" dirty="0" err="1"/>
              <a:t>terugbetaalt</a:t>
            </a:r>
            <a:r>
              <a:rPr lang="en-US" dirty="0"/>
              <a:t>.</a:t>
            </a:r>
          </a:p>
          <a:p>
            <a:r>
              <a:rPr lang="en-US" dirty="0" err="1"/>
              <a:t>Een</a:t>
            </a:r>
            <a:r>
              <a:rPr lang="en-US" dirty="0"/>
              <a:t> </a:t>
            </a:r>
            <a:r>
              <a:rPr lang="en-US" b="1" dirty="0" err="1"/>
              <a:t>geconventioneerde</a:t>
            </a:r>
            <a:r>
              <a:rPr lang="en-US" b="1" dirty="0"/>
              <a:t> arts</a:t>
            </a:r>
            <a:r>
              <a:rPr lang="en-US" dirty="0"/>
              <a:t> </a:t>
            </a:r>
            <a:r>
              <a:rPr lang="en-US" dirty="0" err="1"/>
              <a:t>volgt</a:t>
            </a:r>
            <a:r>
              <a:rPr lang="en-US" dirty="0"/>
              <a:t> die </a:t>
            </a:r>
            <a:r>
              <a:rPr lang="en-US" dirty="0" err="1"/>
              <a:t>afgesproken</a:t>
            </a:r>
            <a:r>
              <a:rPr lang="en-US" dirty="0"/>
              <a:t> </a:t>
            </a:r>
            <a:r>
              <a:rPr lang="en-US" dirty="0" err="1"/>
              <a:t>tarieven</a:t>
            </a:r>
            <a:r>
              <a:rPr lang="en-US" dirty="0"/>
              <a:t>.</a:t>
            </a:r>
          </a:p>
          <a:p>
            <a:r>
              <a:rPr lang="en-US" dirty="0"/>
              <a:t>De </a:t>
            </a:r>
            <a:r>
              <a:rPr lang="en-US" dirty="0" err="1"/>
              <a:t>patiënt</a:t>
            </a:r>
            <a:r>
              <a:rPr lang="en-US" dirty="0"/>
              <a:t> </a:t>
            </a:r>
            <a:r>
              <a:rPr lang="en-US" dirty="0" err="1"/>
              <a:t>weet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vooraf</a:t>
            </a:r>
            <a:r>
              <a:rPr lang="en-US" dirty="0"/>
              <a:t> wat het </a:t>
            </a:r>
            <a:r>
              <a:rPr lang="en-US" dirty="0" err="1"/>
              <a:t>kost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betaalt</a:t>
            </a:r>
            <a:r>
              <a:rPr lang="en-US" dirty="0"/>
              <a:t> </a:t>
            </a:r>
            <a:r>
              <a:rPr lang="en-US" dirty="0" err="1"/>
              <a:t>geen</a:t>
            </a:r>
            <a:r>
              <a:rPr lang="en-US" dirty="0"/>
              <a:t> of </a:t>
            </a:r>
            <a:r>
              <a:rPr lang="en-US" dirty="0" err="1"/>
              <a:t>weinig</a:t>
            </a:r>
            <a:r>
              <a:rPr lang="en-US" dirty="0"/>
              <a:t> extra.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6CE90-5000-1543-A8C1-8CD49D947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364" y="712600"/>
            <a:ext cx="8911687" cy="1280890"/>
          </a:xfrm>
        </p:spPr>
        <p:txBody>
          <a:bodyPr/>
          <a:lstStyle/>
          <a:p>
            <a:r>
              <a:rPr lang="en-US" dirty="0"/>
              <a:t>“</a:t>
            </a:r>
            <a:r>
              <a:rPr lang="en-US" dirty="0" err="1"/>
              <a:t>Partiële</a:t>
            </a:r>
            <a:r>
              <a:rPr lang="en-US" dirty="0"/>
              <a:t> </a:t>
            </a:r>
            <a:r>
              <a:rPr lang="en-US" dirty="0" err="1"/>
              <a:t>deconventie</a:t>
            </a:r>
            <a:r>
              <a:rPr lang="en-US" dirty="0"/>
              <a:t>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38BAB-168F-1E43-AC41-125FB4B79D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Sommige</a:t>
            </a:r>
            <a:r>
              <a:rPr lang="en-US" dirty="0"/>
              <a:t> </a:t>
            </a:r>
            <a:r>
              <a:rPr lang="en-US" dirty="0" err="1"/>
              <a:t>artsen</a:t>
            </a:r>
            <a:r>
              <a:rPr lang="en-US" dirty="0"/>
              <a:t> </a:t>
            </a:r>
            <a:r>
              <a:rPr lang="en-US" dirty="0" err="1"/>
              <a:t>kiezen</a:t>
            </a:r>
            <a:r>
              <a:rPr lang="en-US" dirty="0"/>
              <a:t> </a:t>
            </a:r>
            <a:r>
              <a:rPr lang="en-US" dirty="0" err="1"/>
              <a:t>ervoor</a:t>
            </a:r>
            <a:r>
              <a:rPr lang="en-US" dirty="0"/>
              <a:t> om </a:t>
            </a:r>
            <a:r>
              <a:rPr lang="en-US" b="1" dirty="0" err="1"/>
              <a:t>deels</a:t>
            </a:r>
            <a:r>
              <a:rPr lang="en-US" dirty="0"/>
              <a:t> </a:t>
            </a:r>
            <a:r>
              <a:rPr lang="en-US" dirty="0" err="1"/>
              <a:t>conventietarieven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volgen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Bijvoorbeeld</a:t>
            </a:r>
            <a:r>
              <a:rPr lang="en-US" dirty="0"/>
              <a:t>: </a:t>
            </a:r>
            <a:r>
              <a:rPr lang="en-US" dirty="0" err="1"/>
              <a:t>wél</a:t>
            </a:r>
            <a:r>
              <a:rPr lang="en-US" dirty="0"/>
              <a:t> </a:t>
            </a:r>
            <a:r>
              <a:rPr lang="en-US" dirty="0" err="1"/>
              <a:t>geconventioneerd</a:t>
            </a:r>
            <a:r>
              <a:rPr lang="en-US" dirty="0"/>
              <a:t> in het </a:t>
            </a:r>
            <a:r>
              <a:rPr lang="en-US" dirty="0" err="1"/>
              <a:t>ziekenhuis</a:t>
            </a:r>
            <a:r>
              <a:rPr lang="en-US" dirty="0"/>
              <a:t>, maar </a:t>
            </a:r>
            <a:r>
              <a:rPr lang="en-US" b="1" dirty="0" err="1"/>
              <a:t>niet</a:t>
            </a:r>
            <a:r>
              <a:rPr lang="en-US" dirty="0"/>
              <a:t> in </a:t>
            </a:r>
            <a:r>
              <a:rPr lang="en-US" dirty="0" err="1"/>
              <a:t>hun</a:t>
            </a:r>
            <a:r>
              <a:rPr lang="en-US" dirty="0"/>
              <a:t> </a:t>
            </a:r>
            <a:r>
              <a:rPr lang="en-US" dirty="0" err="1"/>
              <a:t>privépraktijk</a:t>
            </a:r>
            <a:r>
              <a:rPr lang="en-US" dirty="0"/>
              <a:t>. Of </a:t>
            </a:r>
            <a:r>
              <a:rPr lang="en-US" dirty="0" err="1"/>
              <a:t>omgekeerd</a:t>
            </a:r>
            <a:r>
              <a:rPr lang="en-US" dirty="0"/>
              <a:t>.</a:t>
            </a:r>
          </a:p>
          <a:p>
            <a:r>
              <a:rPr lang="en-US" dirty="0" err="1"/>
              <a:t>Dit</a:t>
            </a:r>
            <a:r>
              <a:rPr lang="en-US" dirty="0"/>
              <a:t> </a:t>
            </a:r>
            <a:r>
              <a:rPr lang="en-US" dirty="0" err="1"/>
              <a:t>heet</a:t>
            </a:r>
            <a:r>
              <a:rPr lang="en-US" dirty="0"/>
              <a:t> </a:t>
            </a:r>
            <a:r>
              <a:rPr lang="en-US" b="1" dirty="0" err="1"/>
              <a:t>gedeeltelijke</a:t>
            </a:r>
            <a:r>
              <a:rPr lang="en-US" b="1" dirty="0"/>
              <a:t> of </a:t>
            </a:r>
            <a:r>
              <a:rPr lang="en-US" b="1" dirty="0" err="1"/>
              <a:t>partiële</a:t>
            </a:r>
            <a:r>
              <a:rPr lang="en-US" b="1" dirty="0"/>
              <a:t> </a:t>
            </a:r>
            <a:r>
              <a:rPr lang="en-US" b="1" dirty="0" err="1"/>
              <a:t>deconventie</a:t>
            </a:r>
            <a:r>
              <a:rPr lang="en-US" dirty="0"/>
              <a:t>.</a:t>
            </a:r>
          </a:p>
          <a:p>
            <a:r>
              <a:rPr lang="en-US" dirty="0" err="1"/>
              <a:t>Dit</a:t>
            </a:r>
            <a:r>
              <a:rPr lang="en-US" dirty="0"/>
              <a:t> </a:t>
            </a:r>
            <a:r>
              <a:rPr lang="en-US" dirty="0" err="1"/>
              <a:t>systeem</a:t>
            </a:r>
            <a:r>
              <a:rPr lang="en-US" dirty="0"/>
              <a:t> </a:t>
            </a:r>
            <a:r>
              <a:rPr lang="en-US" dirty="0" err="1"/>
              <a:t>laat</a:t>
            </a:r>
            <a:r>
              <a:rPr lang="en-US" dirty="0"/>
              <a:t> </a:t>
            </a:r>
            <a:r>
              <a:rPr lang="en-US" dirty="0" err="1"/>
              <a:t>flexibiliteit</a:t>
            </a:r>
            <a:r>
              <a:rPr lang="en-US" dirty="0"/>
              <a:t> toe: </a:t>
            </a:r>
          </a:p>
          <a:p>
            <a:pPr lvl="1"/>
            <a:r>
              <a:rPr lang="en-US" dirty="0" err="1"/>
              <a:t>bv</a:t>
            </a:r>
            <a:r>
              <a:rPr lang="en-US" dirty="0"/>
              <a:t>. </a:t>
            </a:r>
            <a:r>
              <a:rPr lang="en-US" dirty="0" err="1"/>
              <a:t>artsen</a:t>
            </a:r>
            <a:r>
              <a:rPr lang="en-US" dirty="0"/>
              <a:t> die in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ziekenhuis</a:t>
            </a:r>
            <a:r>
              <a:rPr lang="en-US" dirty="0"/>
              <a:t> </a:t>
            </a:r>
            <a:r>
              <a:rPr lang="en-US" dirty="0" err="1"/>
              <a:t>wél</a:t>
            </a:r>
            <a:r>
              <a:rPr lang="en-US" dirty="0"/>
              <a:t> </a:t>
            </a:r>
            <a:r>
              <a:rPr lang="en-US" dirty="0" err="1"/>
              <a:t>volgens</a:t>
            </a:r>
            <a:r>
              <a:rPr lang="en-US" dirty="0"/>
              <a:t> </a:t>
            </a:r>
            <a:r>
              <a:rPr lang="en-US" dirty="0" err="1"/>
              <a:t>vaste</a:t>
            </a:r>
            <a:r>
              <a:rPr lang="en-US" dirty="0"/>
              <a:t> </a:t>
            </a:r>
            <a:r>
              <a:rPr lang="en-US" dirty="0" err="1"/>
              <a:t>tarieven</a:t>
            </a:r>
            <a:r>
              <a:rPr lang="en-US" dirty="0"/>
              <a:t> </a:t>
            </a:r>
            <a:r>
              <a:rPr lang="en-US" dirty="0" err="1"/>
              <a:t>willen</a:t>
            </a:r>
            <a:r>
              <a:rPr lang="en-US" dirty="0"/>
              <a:t> </a:t>
            </a:r>
            <a:r>
              <a:rPr lang="en-US" dirty="0" err="1"/>
              <a:t>werken</a:t>
            </a:r>
            <a:r>
              <a:rPr lang="en-US" dirty="0"/>
              <a:t>, maar in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privésetting</a:t>
            </a:r>
            <a:r>
              <a:rPr lang="en-US" dirty="0"/>
              <a:t> eigen </a:t>
            </a:r>
            <a:r>
              <a:rPr lang="en-US" dirty="0" err="1"/>
              <a:t>tarieven</a:t>
            </a:r>
            <a:r>
              <a:rPr lang="en-US" dirty="0"/>
              <a:t> </a:t>
            </a:r>
            <a:r>
              <a:rPr lang="en-US" dirty="0" err="1"/>
              <a:t>willen</a:t>
            </a:r>
            <a:r>
              <a:rPr lang="en-US" dirty="0"/>
              <a:t> </a:t>
            </a:r>
            <a:r>
              <a:rPr lang="en-US" dirty="0" err="1"/>
              <a:t>hanteren</a:t>
            </a:r>
            <a:r>
              <a:rPr lang="en-US" dirty="0"/>
              <a:t>.</a:t>
            </a:r>
          </a:p>
          <a:p>
            <a:r>
              <a:rPr lang="en-US" dirty="0" err="1"/>
              <a:t>Belangrijk</a:t>
            </a:r>
            <a:r>
              <a:rPr lang="en-US" dirty="0"/>
              <a:t>: </a:t>
            </a:r>
            <a:r>
              <a:rPr lang="en-US" dirty="0" err="1"/>
              <a:t>dit</a:t>
            </a:r>
            <a:r>
              <a:rPr lang="en-US" dirty="0"/>
              <a:t> </a:t>
            </a:r>
            <a:r>
              <a:rPr lang="en-US" dirty="0" err="1"/>
              <a:t>systeem</a:t>
            </a:r>
            <a:r>
              <a:rPr lang="en-US" dirty="0"/>
              <a:t> is </a:t>
            </a:r>
            <a:r>
              <a:rPr lang="en-US" b="1" dirty="0"/>
              <a:t>nu </a:t>
            </a:r>
            <a:r>
              <a:rPr lang="en-US" b="1" dirty="0" err="1"/>
              <a:t>wettelijk</a:t>
            </a:r>
            <a:r>
              <a:rPr lang="en-US" b="1" dirty="0"/>
              <a:t> </a:t>
            </a:r>
            <a:r>
              <a:rPr lang="en-US" b="1" dirty="0" err="1"/>
              <a:t>gereguleerd</a:t>
            </a:r>
            <a:r>
              <a:rPr lang="en-US" dirty="0"/>
              <a:t>. </a:t>
            </a:r>
          </a:p>
          <a:p>
            <a:r>
              <a:rPr lang="en-US" dirty="0" err="1"/>
              <a:t>Artsen</a:t>
            </a:r>
            <a:r>
              <a:rPr lang="en-US" dirty="0"/>
              <a:t> </a:t>
            </a:r>
            <a:r>
              <a:rPr lang="en-US" dirty="0" err="1"/>
              <a:t>mogen</a:t>
            </a:r>
            <a:r>
              <a:rPr lang="en-US" dirty="0"/>
              <a:t> </a:t>
            </a:r>
            <a:r>
              <a:rPr lang="en-US" dirty="0" err="1"/>
              <a:t>dit</a:t>
            </a:r>
            <a:r>
              <a:rPr lang="en-US" dirty="0"/>
              <a:t> </a:t>
            </a:r>
            <a:r>
              <a:rPr lang="en-US" dirty="0" err="1"/>
              <a:t>niet</a:t>
            </a:r>
            <a:r>
              <a:rPr lang="en-US" dirty="0"/>
              <a:t> </a:t>
            </a:r>
            <a:r>
              <a:rPr lang="en-US" dirty="0" err="1"/>
              <a:t>zomaar</a:t>
            </a:r>
            <a:r>
              <a:rPr lang="en-US" dirty="0"/>
              <a:t> </a:t>
            </a:r>
            <a:r>
              <a:rPr lang="en-US" dirty="0" err="1"/>
              <a:t>misbruiken</a:t>
            </a:r>
            <a:r>
              <a:rPr lang="en-US" dirty="0"/>
              <a:t> —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zijn</a:t>
            </a:r>
            <a:r>
              <a:rPr lang="en-US" dirty="0"/>
              <a:t> </a:t>
            </a:r>
            <a:r>
              <a:rPr lang="en-US" dirty="0" err="1"/>
              <a:t>duidelijke</a:t>
            </a:r>
            <a:r>
              <a:rPr lang="en-US" dirty="0"/>
              <a:t> regels.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633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69F5E-7B1A-1F43-87FB-699E4F99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6177" y="702768"/>
            <a:ext cx="8911687" cy="1280890"/>
          </a:xfrm>
        </p:spPr>
        <p:txBody>
          <a:bodyPr/>
          <a:lstStyle/>
          <a:p>
            <a:r>
              <a:rPr lang="en-US" dirty="0"/>
              <a:t>“</a:t>
            </a:r>
            <a:r>
              <a:rPr lang="en-US" dirty="0" err="1"/>
              <a:t>volledig</a:t>
            </a:r>
            <a:r>
              <a:rPr lang="en-US" dirty="0"/>
              <a:t> </a:t>
            </a:r>
            <a:r>
              <a:rPr lang="en-US" dirty="0" err="1"/>
              <a:t>gedeconventioneerd</a:t>
            </a:r>
            <a:r>
              <a:rPr lang="en-US" dirty="0"/>
              <a:t>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FFBF7-FA4E-B748-8BFA-3765E4798D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Volgt</a:t>
            </a:r>
            <a:r>
              <a:rPr lang="en-US" b="1" dirty="0"/>
              <a:t> de </a:t>
            </a:r>
            <a:r>
              <a:rPr lang="en-US" b="1" dirty="0" err="1"/>
              <a:t>officiële</a:t>
            </a:r>
            <a:r>
              <a:rPr lang="en-US" b="1" dirty="0"/>
              <a:t> </a:t>
            </a:r>
            <a:r>
              <a:rPr lang="en-US" b="1" dirty="0" err="1"/>
              <a:t>tarieven</a:t>
            </a:r>
            <a:r>
              <a:rPr lang="en-US" b="1" dirty="0"/>
              <a:t> </a:t>
            </a:r>
            <a:r>
              <a:rPr lang="en-US" b="1" dirty="0" err="1"/>
              <a:t>niet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bepaalt</a:t>
            </a:r>
            <a:r>
              <a:rPr lang="en-US" dirty="0"/>
              <a:t> </a:t>
            </a:r>
            <a:r>
              <a:rPr lang="en-US" dirty="0" err="1"/>
              <a:t>zelf</a:t>
            </a:r>
            <a:r>
              <a:rPr lang="en-US" dirty="0"/>
              <a:t> </a:t>
            </a:r>
            <a:r>
              <a:rPr lang="en-US" dirty="0" err="1"/>
              <a:t>zijn</a:t>
            </a:r>
            <a:r>
              <a:rPr lang="en-US" dirty="0"/>
              <a:t> </a:t>
            </a:r>
            <a:r>
              <a:rPr lang="en-US" dirty="0" err="1"/>
              <a:t>ereloon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De </a:t>
            </a:r>
            <a:r>
              <a:rPr lang="en-US" dirty="0" err="1"/>
              <a:t>patiënt</a:t>
            </a:r>
            <a:r>
              <a:rPr lang="en-US" dirty="0"/>
              <a:t> </a:t>
            </a:r>
            <a:r>
              <a:rPr lang="en-US" dirty="0" err="1"/>
              <a:t>krijgt</a:t>
            </a:r>
            <a:r>
              <a:rPr lang="en-US" dirty="0"/>
              <a:t> </a:t>
            </a:r>
            <a:r>
              <a:rPr lang="en-US" dirty="0" err="1"/>
              <a:t>wel</a:t>
            </a:r>
            <a:r>
              <a:rPr lang="en-US" dirty="0"/>
              <a:t> </a:t>
            </a:r>
            <a:r>
              <a:rPr lang="en-US" dirty="0" err="1"/>
              <a:t>nog</a:t>
            </a:r>
            <a:r>
              <a:rPr lang="en-US" dirty="0"/>
              <a:t> steeds </a:t>
            </a:r>
            <a:r>
              <a:rPr lang="en-US" b="1" dirty="0" err="1"/>
              <a:t>een</a:t>
            </a:r>
            <a:r>
              <a:rPr lang="en-US" b="1" dirty="0"/>
              <a:t> (</a:t>
            </a:r>
            <a:r>
              <a:rPr lang="en-US" b="1" dirty="0" err="1"/>
              <a:t>beperkte</a:t>
            </a:r>
            <a:r>
              <a:rPr lang="en-US" b="1" dirty="0"/>
              <a:t>) </a:t>
            </a:r>
            <a:r>
              <a:rPr lang="en-US" b="1" dirty="0" err="1"/>
              <a:t>terugbetaling</a:t>
            </a:r>
            <a:r>
              <a:rPr lang="en-US" dirty="0"/>
              <a:t> van het </a:t>
            </a:r>
            <a:r>
              <a:rPr lang="en-US" dirty="0" err="1"/>
              <a:t>ziekenfonds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r>
              <a:rPr lang="en-US" dirty="0"/>
              <a:t>De </a:t>
            </a:r>
            <a:r>
              <a:rPr lang="en-US" dirty="0" err="1"/>
              <a:t>patiënt</a:t>
            </a:r>
            <a:r>
              <a:rPr lang="en-US" dirty="0"/>
              <a:t> </a:t>
            </a:r>
            <a:r>
              <a:rPr lang="en-US" dirty="0" err="1"/>
              <a:t>betaalt</a:t>
            </a:r>
            <a:r>
              <a:rPr lang="en-US" dirty="0"/>
              <a:t> </a:t>
            </a:r>
            <a:r>
              <a:rPr lang="en-US" dirty="0" err="1"/>
              <a:t>dus</a:t>
            </a:r>
            <a:r>
              <a:rPr lang="en-US" dirty="0"/>
              <a:t> </a:t>
            </a:r>
            <a:r>
              <a:rPr lang="en-US" dirty="0" err="1"/>
              <a:t>meestal</a:t>
            </a:r>
            <a:r>
              <a:rPr lang="en-US" dirty="0"/>
              <a:t> </a:t>
            </a:r>
            <a:r>
              <a:rPr lang="en-US" b="1" dirty="0" err="1"/>
              <a:t>een</a:t>
            </a:r>
            <a:r>
              <a:rPr lang="en-US" b="1" dirty="0"/>
              <a:t> supplement</a:t>
            </a:r>
            <a:r>
              <a:rPr lang="en-US" dirty="0"/>
              <a:t> </a:t>
            </a:r>
            <a:r>
              <a:rPr lang="en-US" dirty="0" err="1"/>
              <a:t>bovenop</a:t>
            </a:r>
            <a:r>
              <a:rPr lang="en-US" dirty="0"/>
              <a:t> de </a:t>
            </a:r>
            <a:r>
              <a:rPr lang="en-US" dirty="0" err="1"/>
              <a:t>terugbetaling</a:t>
            </a:r>
            <a:r>
              <a:rPr lang="en-US" dirty="0"/>
              <a:t>.</a:t>
            </a:r>
          </a:p>
          <a:p>
            <a:r>
              <a:rPr lang="en-US" dirty="0"/>
              <a:t> </a:t>
            </a:r>
            <a:r>
              <a:rPr lang="en-US" dirty="0" err="1"/>
              <a:t>Deze</a:t>
            </a:r>
            <a:r>
              <a:rPr lang="en-US" dirty="0"/>
              <a:t> </a:t>
            </a:r>
            <a:r>
              <a:rPr lang="en-US" dirty="0" err="1"/>
              <a:t>artsen</a:t>
            </a:r>
            <a:r>
              <a:rPr lang="en-US" dirty="0"/>
              <a:t> </a:t>
            </a:r>
            <a:r>
              <a:rPr lang="en-US" dirty="0" err="1"/>
              <a:t>hebben</a:t>
            </a:r>
            <a:r>
              <a:rPr lang="en-US" dirty="0"/>
              <a:t> </a:t>
            </a:r>
            <a:r>
              <a:rPr lang="en-US" dirty="0" err="1"/>
              <a:t>géén</a:t>
            </a:r>
            <a:r>
              <a:rPr lang="en-US" dirty="0"/>
              <a:t> </a:t>
            </a:r>
            <a:r>
              <a:rPr lang="en-US" dirty="0" err="1"/>
              <a:t>sociaal</a:t>
            </a:r>
            <a:r>
              <a:rPr lang="en-US" dirty="0"/>
              <a:t> </a:t>
            </a:r>
            <a:r>
              <a:rPr lang="en-US" dirty="0" err="1"/>
              <a:t>statuut</a:t>
            </a:r>
            <a:r>
              <a:rPr lang="en-US" dirty="0"/>
              <a:t> of extra RIZIV-</a:t>
            </a:r>
            <a:r>
              <a:rPr lang="en-US" dirty="0" err="1"/>
              <a:t>voordelen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250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2E784-61F0-664B-93BA-855536EBC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183" y="712601"/>
            <a:ext cx="8911687" cy="1280890"/>
          </a:xfrm>
        </p:spPr>
        <p:txBody>
          <a:bodyPr/>
          <a:lstStyle/>
          <a:p>
            <a:r>
              <a:rPr lang="en-US" dirty="0"/>
              <a:t>Wat is "</a:t>
            </a:r>
            <a:r>
              <a:rPr lang="en-US" dirty="0" err="1"/>
              <a:t>echte</a:t>
            </a:r>
            <a:r>
              <a:rPr lang="en-US" dirty="0"/>
              <a:t> </a:t>
            </a:r>
            <a:r>
              <a:rPr lang="en-US" dirty="0" err="1"/>
              <a:t>privépraktijk</a:t>
            </a:r>
            <a:r>
              <a:rPr lang="en-US" dirty="0"/>
              <a:t>"?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E769B-779E-9A4E-9893-83A428E5E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Een</a:t>
            </a:r>
            <a:r>
              <a:rPr lang="en-US" dirty="0"/>
              <a:t> arts in </a:t>
            </a:r>
            <a:r>
              <a:rPr lang="en-US" b="1" dirty="0" err="1"/>
              <a:t>volledig</a:t>
            </a:r>
            <a:r>
              <a:rPr lang="en-US" b="1" dirty="0"/>
              <a:t> </a:t>
            </a:r>
            <a:r>
              <a:rPr lang="en-US" b="1" dirty="0" err="1"/>
              <a:t>privé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Werkt</a:t>
            </a:r>
            <a:r>
              <a:rPr lang="en-US" dirty="0"/>
              <a:t> </a:t>
            </a:r>
            <a:r>
              <a:rPr lang="en-US" b="1" dirty="0" err="1"/>
              <a:t>buiten</a:t>
            </a:r>
            <a:r>
              <a:rPr lang="en-US" b="1" dirty="0"/>
              <a:t> het RIZIV-</a:t>
            </a:r>
            <a:r>
              <a:rPr lang="en-US" b="1" dirty="0" err="1"/>
              <a:t>systeem</a:t>
            </a:r>
            <a:r>
              <a:rPr lang="en-US" dirty="0"/>
              <a:t>.</a:t>
            </a:r>
          </a:p>
          <a:p>
            <a:pPr lvl="1"/>
            <a:r>
              <a:rPr lang="en-US" b="1" dirty="0" err="1"/>
              <a:t>Ontvangt</a:t>
            </a:r>
            <a:r>
              <a:rPr lang="en-US" b="1" dirty="0"/>
              <a:t> </a:t>
            </a:r>
            <a:r>
              <a:rPr lang="en-US" b="1" dirty="0" err="1"/>
              <a:t>geen</a:t>
            </a:r>
            <a:r>
              <a:rPr lang="en-US" b="1" dirty="0"/>
              <a:t> RIZIV-</a:t>
            </a:r>
            <a:r>
              <a:rPr lang="en-US" b="1" dirty="0" err="1"/>
              <a:t>nummer</a:t>
            </a:r>
            <a:r>
              <a:rPr lang="en-US" dirty="0"/>
              <a:t> </a:t>
            </a:r>
            <a:r>
              <a:rPr lang="en-US" dirty="0" err="1"/>
              <a:t>voor</a:t>
            </a:r>
            <a:r>
              <a:rPr lang="en-US" dirty="0"/>
              <a:t> die </a:t>
            </a:r>
            <a:r>
              <a:rPr lang="en-US" dirty="0" err="1"/>
              <a:t>praktijk</a:t>
            </a:r>
            <a:r>
              <a:rPr lang="en-US" dirty="0"/>
              <a:t>.</a:t>
            </a:r>
          </a:p>
          <a:p>
            <a:pPr lvl="1"/>
            <a:r>
              <a:rPr lang="en-US" b="1" dirty="0"/>
              <a:t>De </a:t>
            </a:r>
            <a:r>
              <a:rPr lang="en-US" b="1" dirty="0" err="1"/>
              <a:t>patiënt</a:t>
            </a:r>
            <a:r>
              <a:rPr lang="en-US" b="1" dirty="0"/>
              <a:t> </a:t>
            </a:r>
            <a:r>
              <a:rPr lang="en-US" b="1" dirty="0" err="1"/>
              <a:t>krijgt</a:t>
            </a:r>
            <a:r>
              <a:rPr lang="en-US" b="1" dirty="0"/>
              <a:t> </a:t>
            </a:r>
            <a:r>
              <a:rPr lang="en-US" b="1" dirty="0" err="1"/>
              <a:t>geen</a:t>
            </a:r>
            <a:r>
              <a:rPr lang="en-US" b="1" dirty="0"/>
              <a:t> </a:t>
            </a:r>
            <a:r>
              <a:rPr lang="en-US" b="1" dirty="0" err="1"/>
              <a:t>terugbetaling</a:t>
            </a:r>
            <a:r>
              <a:rPr lang="en-US" dirty="0"/>
              <a:t> van het </a:t>
            </a:r>
            <a:r>
              <a:rPr lang="en-US" dirty="0" err="1"/>
              <a:t>ziekenfonds</a:t>
            </a:r>
            <a:r>
              <a:rPr lang="en-US" dirty="0"/>
              <a:t>.</a:t>
            </a:r>
          </a:p>
          <a:p>
            <a:r>
              <a:rPr lang="en-US" dirty="0" err="1"/>
              <a:t>Dit</a:t>
            </a:r>
            <a:r>
              <a:rPr lang="en-US" dirty="0"/>
              <a:t> is 100% </a:t>
            </a:r>
            <a:r>
              <a:rPr lang="en-US" dirty="0" err="1"/>
              <a:t>privé</a:t>
            </a:r>
            <a:r>
              <a:rPr lang="en-US" dirty="0"/>
              <a:t> </a:t>
            </a:r>
            <a:r>
              <a:rPr lang="en-US" dirty="0" err="1"/>
              <a:t>geneeskunde</a:t>
            </a:r>
            <a:r>
              <a:rPr lang="en-US" dirty="0"/>
              <a:t>, </a:t>
            </a:r>
            <a:r>
              <a:rPr lang="en-US" dirty="0" err="1"/>
              <a:t>zoals</a:t>
            </a:r>
            <a:r>
              <a:rPr lang="en-US" dirty="0"/>
              <a:t> in </a:t>
            </a:r>
            <a:r>
              <a:rPr lang="en-US" dirty="0" err="1"/>
              <a:t>sommige</a:t>
            </a:r>
            <a:r>
              <a:rPr lang="en-US" dirty="0"/>
              <a:t> </a:t>
            </a:r>
            <a:r>
              <a:rPr lang="en-US" dirty="0" err="1"/>
              <a:t>esthetische</a:t>
            </a:r>
            <a:r>
              <a:rPr lang="en-US" dirty="0"/>
              <a:t> of expat-</a:t>
            </a:r>
            <a:r>
              <a:rPr lang="en-US" dirty="0" err="1"/>
              <a:t>praktijken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798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2170C-E77D-7B4A-920B-28E5F242B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Samenvatting</a:t>
            </a:r>
            <a:endParaRPr lang="en-US" dirty="0"/>
          </a:p>
        </p:txBody>
      </p:sp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CFDF5D1A-9DF9-C146-AC22-14E0BF1A89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9212780"/>
              </p:ext>
            </p:extLst>
          </p:nvPr>
        </p:nvGraphicFramePr>
        <p:xfrm>
          <a:off x="1657885" y="1905000"/>
          <a:ext cx="10031224" cy="4555949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632833">
                  <a:extLst>
                    <a:ext uri="{9D8B030D-6E8A-4147-A177-3AD203B41FA5}">
                      <a16:colId xmlns:a16="http://schemas.microsoft.com/office/drawing/2014/main" val="4183482367"/>
                    </a:ext>
                  </a:extLst>
                </a:gridCol>
                <a:gridCol w="1725304">
                  <a:extLst>
                    <a:ext uri="{9D8B030D-6E8A-4147-A177-3AD203B41FA5}">
                      <a16:colId xmlns:a16="http://schemas.microsoft.com/office/drawing/2014/main" val="274392959"/>
                    </a:ext>
                  </a:extLst>
                </a:gridCol>
                <a:gridCol w="1854951">
                  <a:extLst>
                    <a:ext uri="{9D8B030D-6E8A-4147-A177-3AD203B41FA5}">
                      <a16:colId xmlns:a16="http://schemas.microsoft.com/office/drawing/2014/main" val="3067888326"/>
                    </a:ext>
                  </a:extLst>
                </a:gridCol>
                <a:gridCol w="2004544">
                  <a:extLst>
                    <a:ext uri="{9D8B030D-6E8A-4147-A177-3AD203B41FA5}">
                      <a16:colId xmlns:a16="http://schemas.microsoft.com/office/drawing/2014/main" val="3869256114"/>
                    </a:ext>
                  </a:extLst>
                </a:gridCol>
                <a:gridCol w="1813592">
                  <a:extLst>
                    <a:ext uri="{9D8B030D-6E8A-4147-A177-3AD203B41FA5}">
                      <a16:colId xmlns:a16="http://schemas.microsoft.com/office/drawing/2014/main" val="2129628410"/>
                    </a:ext>
                  </a:extLst>
                </a:gridCol>
              </a:tblGrid>
              <a:tr h="1198933">
                <a:tc>
                  <a:txBody>
                    <a:bodyPr/>
                    <a:lstStyle/>
                    <a:p>
                      <a:r>
                        <a:rPr lang="en-US" dirty="0"/>
                        <a:t>Type arts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Tarieven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vastgelegd</a:t>
                      </a:r>
                      <a:r>
                        <a:rPr lang="en-US" dirty="0"/>
                        <a:t>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RIZIV-terugbetaling?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Supplementen toegestaan?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Sociaal statuut?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0139519"/>
                  </a:ext>
                </a:extLst>
              </a:tr>
              <a:tr h="839255">
                <a:tc>
                  <a:txBody>
                    <a:bodyPr/>
                    <a:lstStyle/>
                    <a:p>
                      <a:r>
                        <a:rPr lang="en-US"/>
                        <a:t>Geconventioneerd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✅ 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✅ 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❌ Niet toegestaan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✅ Ja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7269792"/>
                  </a:ext>
                </a:extLst>
              </a:tr>
              <a:tr h="1198933">
                <a:tc>
                  <a:txBody>
                    <a:bodyPr/>
                    <a:lstStyle/>
                    <a:p>
                      <a:r>
                        <a:rPr lang="en-US" dirty="0" err="1"/>
                        <a:t>Gedeeltelijk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geconventioneerd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🔁 Ja/Neen (afhankelijk van locatie)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✅ 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⚠️ Soms, binnen de regels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⚠️ Beperkt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5086700"/>
                  </a:ext>
                </a:extLst>
              </a:tr>
              <a:tr h="839255">
                <a:tc>
                  <a:txBody>
                    <a:bodyPr/>
                    <a:lstStyle/>
                    <a:p>
                      <a:r>
                        <a:rPr lang="en-US"/>
                        <a:t>Gedeconventioneerd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❌ Neen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✅ 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✅ 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❌ Neen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4748408"/>
                  </a:ext>
                </a:extLst>
              </a:tr>
              <a:tr h="479573">
                <a:tc>
                  <a:txBody>
                    <a:bodyPr/>
                    <a:lstStyle/>
                    <a:p>
                      <a:r>
                        <a:rPr lang="en-US"/>
                        <a:t>Volledig privé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❌ Neen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❌ Neen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✅ 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❌ </a:t>
                      </a:r>
                      <a:r>
                        <a:rPr lang="en-US" dirty="0" err="1"/>
                        <a:t>Neen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71659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486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62B83-DFEF-CA44-B2CC-F9913942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822" y="423222"/>
            <a:ext cx="7960006" cy="1400530"/>
          </a:xfrm>
        </p:spPr>
        <p:txBody>
          <a:bodyPr/>
          <a:lstStyle/>
          <a:p>
            <a:r>
              <a:rPr lang="en-US" dirty="0"/>
              <a:t>“</a:t>
            </a:r>
            <a:r>
              <a:rPr lang="en-US" dirty="0" err="1"/>
              <a:t>Hervormingswet</a:t>
            </a:r>
            <a:r>
              <a:rPr lang="en-US" dirty="0"/>
              <a:t> </a:t>
            </a:r>
            <a:r>
              <a:rPr lang="en-US" dirty="0" err="1"/>
              <a:t>gezondheidszorg</a:t>
            </a:r>
            <a:r>
              <a:rPr lang="en-US" dirty="0"/>
              <a:t>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25003-8EE3-C248-956D-01E535688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Conventiemodel</a:t>
            </a:r>
            <a:r>
              <a:rPr lang="en-US" dirty="0"/>
              <a:t> </a:t>
            </a:r>
            <a:r>
              <a:rPr lang="en-US" dirty="0" err="1"/>
              <a:t>unilateraal</a:t>
            </a:r>
            <a:r>
              <a:rPr lang="en-US" dirty="0"/>
              <a:t> </a:t>
            </a:r>
            <a:r>
              <a:rPr lang="en-US" dirty="0" err="1"/>
              <a:t>voorstel</a:t>
            </a:r>
            <a:r>
              <a:rPr lang="en-US" dirty="0"/>
              <a:t> op 3/6/2025 door het </a:t>
            </a:r>
            <a:r>
              <a:rPr lang="en-US" dirty="0" err="1"/>
              <a:t>kabinet</a:t>
            </a:r>
            <a:endParaRPr lang="en-US" dirty="0"/>
          </a:p>
          <a:p>
            <a:r>
              <a:rPr lang="en-US" dirty="0"/>
              <a:t>“</a:t>
            </a:r>
            <a:r>
              <a:rPr lang="en-US" dirty="0" err="1"/>
              <a:t>voorontwerp</a:t>
            </a:r>
            <a:r>
              <a:rPr lang="en-US" dirty="0"/>
              <a:t>” – </a:t>
            </a:r>
            <a:r>
              <a:rPr lang="en-US" dirty="0" err="1"/>
              <a:t>regeerakkoord</a:t>
            </a:r>
            <a:r>
              <a:rPr lang="en-US" dirty="0"/>
              <a:t>: </a:t>
            </a:r>
            <a:r>
              <a:rPr lang="en-US" dirty="0" err="1"/>
              <a:t>einde</a:t>
            </a:r>
            <a:r>
              <a:rPr lang="en-US" dirty="0"/>
              <a:t> van </a:t>
            </a:r>
            <a:r>
              <a:rPr lang="en-US" dirty="0" err="1"/>
              <a:t>dit</a:t>
            </a:r>
            <a:r>
              <a:rPr lang="en-US" dirty="0"/>
              <a:t> </a:t>
            </a:r>
            <a:r>
              <a:rPr lang="en-US" dirty="0" err="1"/>
              <a:t>jaar</a:t>
            </a:r>
            <a:r>
              <a:rPr lang="en-US" dirty="0"/>
              <a:t> </a:t>
            </a:r>
            <a:r>
              <a:rPr lang="en-US" dirty="0" err="1"/>
              <a:t>wettelijk</a:t>
            </a:r>
            <a:r>
              <a:rPr lang="en-US" dirty="0"/>
              <a:t> </a:t>
            </a:r>
            <a:r>
              <a:rPr lang="en-US" dirty="0" err="1"/>
              <a:t>kader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enkele</a:t>
            </a:r>
            <a:r>
              <a:rPr lang="en-US" dirty="0"/>
              <a:t> </a:t>
            </a:r>
            <a:r>
              <a:rPr lang="en-US" dirty="0" err="1"/>
              <a:t>hervormingen</a:t>
            </a:r>
            <a:r>
              <a:rPr lang="en-US" dirty="0"/>
              <a:t> (</a:t>
            </a:r>
            <a:r>
              <a:rPr lang="en-US" dirty="0" err="1"/>
              <a:t>dixit</a:t>
            </a:r>
            <a:r>
              <a:rPr lang="en-US" dirty="0"/>
              <a:t> FVDB)</a:t>
            </a:r>
          </a:p>
          <a:p>
            <a:endParaRPr lang="en-US" dirty="0"/>
          </a:p>
          <a:p>
            <a:r>
              <a:rPr lang="nl-BE" dirty="0"/>
              <a:t>Principes </a:t>
            </a:r>
          </a:p>
          <a:p>
            <a:pPr lvl="1"/>
            <a:r>
              <a:rPr lang="nl-BE" dirty="0"/>
              <a:t>Individuele conventionering blijft behouden</a:t>
            </a:r>
          </a:p>
          <a:p>
            <a:pPr lvl="1"/>
            <a:r>
              <a:rPr lang="nl-BE" dirty="0"/>
              <a:t>Conventionering aanmoedigen, deconventionering minder aantrekkelijk</a:t>
            </a:r>
          </a:p>
          <a:p>
            <a:pPr lvl="1"/>
            <a:r>
              <a:rPr lang="nl-BE" dirty="0"/>
              <a:t>Collectieve prikkels voor overeenkomst – akkoord</a:t>
            </a:r>
          </a:p>
          <a:p>
            <a:pPr lvl="1"/>
            <a:r>
              <a:rPr lang="nl-BE" dirty="0"/>
              <a:t>Duidelijker en uniform proces voor akkoorden en overeenkomsten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88D16A-D98C-644F-8ED5-55DC18AE5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1635" y="253048"/>
            <a:ext cx="31750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534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082E4-8B3D-E94B-8D57-8CD893E4E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428" y="712600"/>
            <a:ext cx="8911687" cy="1280890"/>
          </a:xfrm>
        </p:spPr>
        <p:txBody>
          <a:bodyPr/>
          <a:lstStyle/>
          <a:p>
            <a:r>
              <a:rPr lang="en-US" dirty="0"/>
              <a:t>MAAR: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4CCA25-5D79-2047-B2EF-DF046D1CE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1680" y="452718"/>
            <a:ext cx="4043680" cy="60655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FCB829-1A10-DA48-A2BA-43ED5E311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523" y="2408817"/>
            <a:ext cx="5383305" cy="215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568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9F703-DEE0-1045-95C6-8E8804DDD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1. De minister </a:t>
            </a:r>
            <a:r>
              <a:rPr lang="en-US" b="1" dirty="0" err="1"/>
              <a:t>neemt</a:t>
            </a:r>
            <a:r>
              <a:rPr lang="en-US" b="1" dirty="0"/>
              <a:t> </a:t>
            </a:r>
            <a:r>
              <a:rPr lang="en-US" b="1" dirty="0" err="1"/>
              <a:t>alle</a:t>
            </a:r>
            <a:r>
              <a:rPr lang="en-US" b="1" dirty="0"/>
              <a:t> </a:t>
            </a:r>
            <a:r>
              <a:rPr lang="en-US" b="1" dirty="0" err="1"/>
              <a:t>touwtjes</a:t>
            </a:r>
            <a:r>
              <a:rPr lang="en-US" b="1" dirty="0"/>
              <a:t> in </a:t>
            </a:r>
            <a:r>
              <a:rPr lang="en-US" b="1" dirty="0" err="1"/>
              <a:t>handen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6227A-C75C-4D47-853D-249E0FC53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Deze</a:t>
            </a:r>
            <a:r>
              <a:rPr lang="en-US" dirty="0"/>
              <a:t> wet </a:t>
            </a:r>
            <a:r>
              <a:rPr lang="en-US" dirty="0" err="1"/>
              <a:t>geeft</a:t>
            </a:r>
            <a:r>
              <a:rPr lang="en-US" dirty="0"/>
              <a:t> de minister de </a:t>
            </a:r>
            <a:r>
              <a:rPr lang="en-US" dirty="0" err="1"/>
              <a:t>macht</a:t>
            </a:r>
            <a:r>
              <a:rPr lang="en-US" dirty="0"/>
              <a:t> om:</a:t>
            </a:r>
          </a:p>
          <a:p>
            <a:r>
              <a:rPr lang="en-US" dirty="0" err="1"/>
              <a:t>Zelf</a:t>
            </a:r>
            <a:r>
              <a:rPr lang="en-US" dirty="0"/>
              <a:t> de </a:t>
            </a:r>
            <a:r>
              <a:rPr lang="en-US" b="1" dirty="0" err="1"/>
              <a:t>begroting</a:t>
            </a:r>
            <a:r>
              <a:rPr lang="en-US" b="1" dirty="0"/>
              <a:t> op </a:t>
            </a:r>
            <a:r>
              <a:rPr lang="en-US" b="1" dirty="0" err="1"/>
              <a:t>te</a:t>
            </a:r>
            <a:r>
              <a:rPr lang="en-US" b="1" dirty="0"/>
              <a:t> </a:t>
            </a:r>
            <a:r>
              <a:rPr lang="en-US" b="1" dirty="0" err="1"/>
              <a:t>leggen</a:t>
            </a:r>
            <a:r>
              <a:rPr lang="en-US" dirty="0"/>
              <a:t> </a:t>
            </a:r>
            <a:r>
              <a:rPr lang="en-US" dirty="0" err="1"/>
              <a:t>voor</a:t>
            </a:r>
            <a:r>
              <a:rPr lang="en-US" dirty="0"/>
              <a:t> de </a:t>
            </a:r>
            <a:r>
              <a:rPr lang="en-US" dirty="0" err="1"/>
              <a:t>zorg</a:t>
            </a:r>
            <a:r>
              <a:rPr lang="en-US" dirty="0"/>
              <a:t>, </a:t>
            </a:r>
            <a:r>
              <a:rPr lang="en-US" dirty="0" err="1"/>
              <a:t>zonder</a:t>
            </a:r>
            <a:r>
              <a:rPr lang="en-US" dirty="0"/>
              <a:t> </a:t>
            </a:r>
            <a:r>
              <a:rPr lang="en-US" dirty="0" err="1"/>
              <a:t>akkoord</a:t>
            </a:r>
            <a:r>
              <a:rPr lang="en-US" dirty="0"/>
              <a:t> van </a:t>
            </a:r>
            <a:r>
              <a:rPr lang="en-US" dirty="0" err="1"/>
              <a:t>artsenvertegenwoordigers</a:t>
            </a:r>
            <a:r>
              <a:rPr lang="en-US" dirty="0"/>
              <a:t>.</a:t>
            </a:r>
          </a:p>
          <a:p>
            <a:r>
              <a:rPr lang="en-US" dirty="0" err="1"/>
              <a:t>Zelf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bepalen</a:t>
            </a:r>
            <a:r>
              <a:rPr lang="en-US" dirty="0"/>
              <a:t> </a:t>
            </a:r>
            <a:r>
              <a:rPr lang="en-US" dirty="0" err="1"/>
              <a:t>hoeveel</a:t>
            </a:r>
            <a:r>
              <a:rPr lang="en-US" dirty="0"/>
              <a:t> </a:t>
            </a:r>
            <a:r>
              <a:rPr lang="en-US" dirty="0" err="1"/>
              <a:t>elke</a:t>
            </a:r>
            <a:r>
              <a:rPr lang="en-US" dirty="0"/>
              <a:t> arts per </a:t>
            </a:r>
            <a:r>
              <a:rPr lang="en-US" dirty="0" err="1"/>
              <a:t>prestatie</a:t>
            </a:r>
            <a:r>
              <a:rPr lang="en-US" dirty="0"/>
              <a:t> mag </a:t>
            </a:r>
            <a:r>
              <a:rPr lang="en-US" dirty="0" err="1"/>
              <a:t>krijgen</a:t>
            </a:r>
            <a:r>
              <a:rPr lang="en-US" dirty="0"/>
              <a:t>.</a:t>
            </a:r>
          </a:p>
          <a:p>
            <a:r>
              <a:rPr lang="en-US" dirty="0"/>
              <a:t>De </a:t>
            </a:r>
            <a:r>
              <a:rPr lang="en-US" dirty="0" err="1"/>
              <a:t>conventievoorwaarden</a:t>
            </a:r>
            <a:r>
              <a:rPr lang="en-US" dirty="0"/>
              <a:t> </a:t>
            </a:r>
            <a:r>
              <a:rPr lang="en-US" dirty="0" err="1"/>
              <a:t>eenzijdig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passen</a:t>
            </a:r>
            <a:r>
              <a:rPr lang="en-US" dirty="0"/>
              <a:t>, </a:t>
            </a:r>
            <a:r>
              <a:rPr lang="en-US" dirty="0" err="1"/>
              <a:t>ook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de </a:t>
            </a:r>
            <a:r>
              <a:rPr lang="en-US" dirty="0" err="1"/>
              <a:t>meerderheid</a:t>
            </a:r>
            <a:r>
              <a:rPr lang="en-US" dirty="0"/>
              <a:t> van de </a:t>
            </a:r>
            <a:r>
              <a:rPr lang="en-US" dirty="0" err="1"/>
              <a:t>artsen</a:t>
            </a:r>
            <a:r>
              <a:rPr lang="en-US" dirty="0"/>
              <a:t> het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niet</a:t>
            </a:r>
            <a:r>
              <a:rPr lang="en-US" dirty="0"/>
              <a:t> </a:t>
            </a:r>
            <a:r>
              <a:rPr lang="en-US" dirty="0" err="1"/>
              <a:t>mee</a:t>
            </a:r>
            <a:r>
              <a:rPr lang="en-US" dirty="0"/>
              <a:t> </a:t>
            </a:r>
            <a:r>
              <a:rPr lang="en-US" dirty="0" err="1"/>
              <a:t>eens</a:t>
            </a:r>
            <a:r>
              <a:rPr lang="en-US" dirty="0"/>
              <a:t> is.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De </a:t>
            </a:r>
            <a:r>
              <a:rPr lang="en-US" b="1" dirty="0" err="1"/>
              <a:t>artsen</a:t>
            </a:r>
            <a:r>
              <a:rPr lang="en-US" b="1" dirty="0"/>
              <a:t> </a:t>
            </a:r>
            <a:r>
              <a:rPr lang="en-US" b="1" dirty="0" err="1"/>
              <a:t>verliezen</a:t>
            </a:r>
            <a:r>
              <a:rPr lang="en-US" b="1" dirty="0"/>
              <a:t> </a:t>
            </a:r>
            <a:r>
              <a:rPr lang="en-US" b="1" dirty="0" err="1"/>
              <a:t>hun</a:t>
            </a:r>
            <a:r>
              <a:rPr lang="en-US" b="1" dirty="0"/>
              <a:t> </a:t>
            </a:r>
            <a:r>
              <a:rPr lang="en-US" b="1" dirty="0" err="1"/>
              <a:t>plaats</a:t>
            </a:r>
            <a:r>
              <a:rPr lang="en-US" b="1" dirty="0"/>
              <a:t> </a:t>
            </a:r>
            <a:r>
              <a:rPr lang="en-US" b="1" dirty="0" err="1"/>
              <a:t>aan</a:t>
            </a:r>
            <a:r>
              <a:rPr lang="en-US" b="1" dirty="0"/>
              <a:t> de </a:t>
            </a:r>
            <a:r>
              <a:rPr lang="en-US" b="1" dirty="0" err="1"/>
              <a:t>onderhandelingstafel</a:t>
            </a:r>
            <a:r>
              <a:rPr lang="en-US" b="1" dirty="0"/>
              <a:t>.</a:t>
            </a:r>
            <a:r>
              <a:rPr lang="en-US" dirty="0"/>
              <a:t> De expertise op het </a:t>
            </a:r>
            <a:r>
              <a:rPr lang="en-US" dirty="0" err="1"/>
              <a:t>terrein</a:t>
            </a:r>
            <a:r>
              <a:rPr lang="en-US" dirty="0"/>
              <a:t> </a:t>
            </a:r>
            <a:r>
              <a:rPr lang="en-US" dirty="0" err="1"/>
              <a:t>wordt</a:t>
            </a:r>
            <a:r>
              <a:rPr lang="en-US" dirty="0"/>
              <a:t> </a:t>
            </a:r>
            <a:r>
              <a:rPr lang="en-US" dirty="0" err="1"/>
              <a:t>vervangen</a:t>
            </a:r>
            <a:r>
              <a:rPr lang="en-US" dirty="0"/>
              <a:t> door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centraal</a:t>
            </a:r>
            <a:r>
              <a:rPr lang="en-US" dirty="0"/>
              <a:t> </a:t>
            </a:r>
            <a:r>
              <a:rPr lang="en-US" dirty="0" err="1"/>
              <a:t>opgelegd</a:t>
            </a:r>
            <a:r>
              <a:rPr lang="en-US" dirty="0"/>
              <a:t> </a:t>
            </a:r>
            <a:r>
              <a:rPr lang="en-US" dirty="0" err="1"/>
              <a:t>systeem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1762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7309D-334C-1B4B-A18D-E316CF3E2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2. </a:t>
            </a:r>
            <a:r>
              <a:rPr lang="en-US" b="1" dirty="0" err="1"/>
              <a:t>Conventie</a:t>
            </a:r>
            <a:r>
              <a:rPr lang="en-US" b="1" dirty="0"/>
              <a:t> </a:t>
            </a:r>
            <a:r>
              <a:rPr lang="en-US" b="1" dirty="0" err="1"/>
              <a:t>wordt</a:t>
            </a:r>
            <a:r>
              <a:rPr lang="en-US" b="1" dirty="0"/>
              <a:t> </a:t>
            </a:r>
            <a:r>
              <a:rPr lang="en-US" b="1" dirty="0" err="1"/>
              <a:t>een</a:t>
            </a:r>
            <a:r>
              <a:rPr lang="en-US" b="1" dirty="0"/>
              <a:t> </a:t>
            </a:r>
            <a:r>
              <a:rPr lang="en-US" b="1" dirty="0" err="1"/>
              <a:t>fuik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1A69B-1C59-304D-A15A-EDDE12DF3C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Op papier </a:t>
            </a:r>
            <a:r>
              <a:rPr lang="en-US" dirty="0" err="1"/>
              <a:t>blijft</a:t>
            </a:r>
            <a:r>
              <a:rPr lang="en-US" dirty="0"/>
              <a:t> het </a:t>
            </a:r>
            <a:r>
              <a:rPr lang="en-US" dirty="0" err="1"/>
              <a:t>zogezegd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vrije</a:t>
            </a:r>
            <a:r>
              <a:rPr lang="en-US" dirty="0"/>
              <a:t> </a:t>
            </a:r>
            <a:r>
              <a:rPr lang="en-US" dirty="0" err="1"/>
              <a:t>keuze</a:t>
            </a:r>
            <a:r>
              <a:rPr lang="en-US" dirty="0"/>
              <a:t> om </a:t>
            </a:r>
            <a:r>
              <a:rPr lang="en-US" dirty="0" err="1"/>
              <a:t>wel</a:t>
            </a:r>
            <a:r>
              <a:rPr lang="en-US" dirty="0"/>
              <a:t> of </a:t>
            </a:r>
            <a:r>
              <a:rPr lang="en-US" dirty="0" err="1"/>
              <a:t>niet</a:t>
            </a:r>
            <a:r>
              <a:rPr lang="en-US" dirty="0"/>
              <a:t> toe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treden</a:t>
            </a:r>
            <a:r>
              <a:rPr lang="en-US" dirty="0"/>
              <a:t> tot de </a:t>
            </a:r>
            <a:r>
              <a:rPr lang="en-US" dirty="0" err="1"/>
              <a:t>conventie</a:t>
            </a:r>
            <a:r>
              <a:rPr lang="en-US" dirty="0"/>
              <a:t>. Maar:</a:t>
            </a:r>
          </a:p>
          <a:p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je</a:t>
            </a:r>
            <a:r>
              <a:rPr lang="en-US" dirty="0"/>
              <a:t> </a:t>
            </a:r>
            <a:r>
              <a:rPr lang="en-US" dirty="0" err="1"/>
              <a:t>niet</a:t>
            </a:r>
            <a:r>
              <a:rPr lang="en-US" dirty="0"/>
              <a:t> </a:t>
            </a:r>
            <a:r>
              <a:rPr lang="en-US" dirty="0" err="1"/>
              <a:t>toetreedt</a:t>
            </a:r>
            <a:r>
              <a:rPr lang="en-US" dirty="0"/>
              <a:t>, </a:t>
            </a:r>
            <a:r>
              <a:rPr lang="en-US" dirty="0" err="1"/>
              <a:t>kan</a:t>
            </a:r>
            <a:r>
              <a:rPr lang="en-US" dirty="0"/>
              <a:t> de minister </a:t>
            </a:r>
            <a:r>
              <a:rPr lang="en-US" b="1" dirty="0" err="1"/>
              <a:t>maximumtarieven</a:t>
            </a:r>
            <a:r>
              <a:rPr lang="en-US" b="1" dirty="0"/>
              <a:t> </a:t>
            </a:r>
            <a:r>
              <a:rPr lang="en-US" b="1" dirty="0" err="1"/>
              <a:t>opleggen</a:t>
            </a:r>
            <a:r>
              <a:rPr lang="en-US" dirty="0"/>
              <a:t>, </a:t>
            </a:r>
            <a:r>
              <a:rPr lang="en-US" dirty="0" err="1"/>
              <a:t>waardoor</a:t>
            </a:r>
            <a:r>
              <a:rPr lang="en-US" dirty="0"/>
              <a:t> </a:t>
            </a:r>
            <a:r>
              <a:rPr lang="en-US" dirty="0" err="1"/>
              <a:t>je</a:t>
            </a:r>
            <a:r>
              <a:rPr lang="en-US" dirty="0"/>
              <a:t> </a:t>
            </a:r>
            <a:r>
              <a:rPr lang="en-US" dirty="0" err="1"/>
              <a:t>geen</a:t>
            </a:r>
            <a:r>
              <a:rPr lang="en-US" dirty="0"/>
              <a:t> </a:t>
            </a:r>
            <a:r>
              <a:rPr lang="en-US" dirty="0" err="1"/>
              <a:t>vrijheid</a:t>
            </a:r>
            <a:r>
              <a:rPr lang="en-US" dirty="0"/>
              <a:t> </a:t>
            </a:r>
            <a:r>
              <a:rPr lang="en-US" dirty="0" err="1"/>
              <a:t>meer</a:t>
            </a:r>
            <a:r>
              <a:rPr lang="en-US" dirty="0"/>
              <a:t> </a:t>
            </a:r>
            <a:r>
              <a:rPr lang="en-US" dirty="0" err="1"/>
              <a:t>hebt</a:t>
            </a:r>
            <a:r>
              <a:rPr lang="en-US" dirty="0"/>
              <a:t> in </a:t>
            </a:r>
            <a:r>
              <a:rPr lang="en-US" dirty="0" err="1"/>
              <a:t>je</a:t>
            </a:r>
            <a:r>
              <a:rPr lang="en-US" dirty="0"/>
              <a:t> honoraria.</a:t>
            </a:r>
          </a:p>
          <a:p>
            <a:r>
              <a:rPr lang="en-US" dirty="0"/>
              <a:t>Als je </a:t>
            </a:r>
            <a:r>
              <a:rPr lang="en-US" dirty="0" err="1"/>
              <a:t>wel</a:t>
            </a:r>
            <a:r>
              <a:rPr lang="en-US" dirty="0"/>
              <a:t> </a:t>
            </a:r>
            <a:r>
              <a:rPr lang="en-US" dirty="0" err="1"/>
              <a:t>toetreedt</a:t>
            </a:r>
            <a:r>
              <a:rPr lang="en-US" dirty="0"/>
              <a:t>, maar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weinig</a:t>
            </a:r>
            <a:r>
              <a:rPr lang="en-US" dirty="0"/>
              <a:t> </a:t>
            </a:r>
            <a:r>
              <a:rPr lang="en-US" dirty="0" err="1"/>
              <a:t>collega’s</a:t>
            </a:r>
            <a:r>
              <a:rPr lang="en-US" dirty="0"/>
              <a:t> </a:t>
            </a:r>
            <a:r>
              <a:rPr lang="en-US" dirty="0" err="1"/>
              <a:t>doen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, </a:t>
            </a:r>
            <a:r>
              <a:rPr lang="en-US" b="1" dirty="0" err="1"/>
              <a:t>verlies</a:t>
            </a:r>
            <a:r>
              <a:rPr lang="en-US" b="1" dirty="0"/>
              <a:t> je het </a:t>
            </a:r>
            <a:r>
              <a:rPr lang="en-US" b="1" dirty="0" err="1"/>
              <a:t>sociaal</a:t>
            </a:r>
            <a:r>
              <a:rPr lang="en-US" b="1" dirty="0"/>
              <a:t> </a:t>
            </a:r>
            <a:r>
              <a:rPr lang="en-US" b="1" dirty="0" err="1"/>
              <a:t>statuut</a:t>
            </a:r>
            <a:r>
              <a:rPr lang="en-US" dirty="0"/>
              <a:t>.</a:t>
            </a:r>
          </a:p>
          <a:p>
            <a:r>
              <a:rPr lang="en-US" dirty="0" err="1"/>
              <a:t>Zelfs</a:t>
            </a:r>
            <a:r>
              <a:rPr lang="en-US" dirty="0"/>
              <a:t> </a:t>
            </a:r>
            <a:r>
              <a:rPr lang="en-US" b="1" dirty="0"/>
              <a:t>de </a:t>
            </a:r>
            <a:r>
              <a:rPr lang="en-US" b="1" dirty="0" err="1"/>
              <a:t>indexering</a:t>
            </a:r>
            <a:r>
              <a:rPr lang="en-US" b="1" dirty="0"/>
              <a:t> van honoraria </a:t>
            </a:r>
            <a:r>
              <a:rPr lang="en-US" b="1" dirty="0" err="1"/>
              <a:t>wordt</a:t>
            </a:r>
            <a:r>
              <a:rPr lang="en-US" b="1" dirty="0"/>
              <a:t> </a:t>
            </a:r>
            <a:r>
              <a:rPr lang="en-US" b="1" dirty="0" err="1"/>
              <a:t>automatisch</a:t>
            </a:r>
            <a:r>
              <a:rPr lang="en-US" b="1" dirty="0"/>
              <a:t> </a:t>
            </a:r>
            <a:r>
              <a:rPr lang="en-US" b="1" dirty="0" err="1"/>
              <a:t>geschrapt</a:t>
            </a:r>
            <a:r>
              <a:rPr lang="en-US" dirty="0"/>
              <a:t> 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geen</a:t>
            </a:r>
            <a:r>
              <a:rPr lang="en-US" dirty="0"/>
              <a:t> </a:t>
            </a:r>
            <a:r>
              <a:rPr lang="en-US" dirty="0" err="1"/>
              <a:t>akkoord</a:t>
            </a:r>
            <a:r>
              <a:rPr lang="en-US" dirty="0"/>
              <a:t> is.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err="1"/>
              <a:t>Onderhandelen</a:t>
            </a:r>
            <a:r>
              <a:rPr lang="en-US" b="1" dirty="0"/>
              <a:t> </a:t>
            </a:r>
            <a:r>
              <a:rPr lang="en-US" b="1" dirty="0" err="1"/>
              <a:t>wordt</a:t>
            </a:r>
            <a:r>
              <a:rPr lang="en-US" b="1" dirty="0"/>
              <a:t> </a:t>
            </a:r>
            <a:r>
              <a:rPr lang="en-US" b="1" dirty="0" err="1"/>
              <a:t>een</a:t>
            </a:r>
            <a:r>
              <a:rPr lang="en-US" b="1" dirty="0"/>
              <a:t> </a:t>
            </a:r>
            <a:r>
              <a:rPr lang="en-US" b="1" dirty="0" err="1"/>
              <a:t>schijnvertoning</a:t>
            </a:r>
            <a:r>
              <a:rPr lang="en-US" b="1" dirty="0"/>
              <a:t>.</a:t>
            </a:r>
            <a:r>
              <a:rPr lang="en-US" dirty="0"/>
              <a:t> </a:t>
            </a:r>
            <a:r>
              <a:rPr lang="en-US" dirty="0" err="1"/>
              <a:t>Vrijheid</a:t>
            </a:r>
            <a:r>
              <a:rPr lang="en-US" dirty="0"/>
              <a:t> van </a:t>
            </a:r>
            <a:r>
              <a:rPr lang="en-US" dirty="0" err="1"/>
              <a:t>tarief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keuze</a:t>
            </a:r>
            <a:r>
              <a:rPr lang="en-US" dirty="0"/>
              <a:t> </a:t>
            </a:r>
            <a:r>
              <a:rPr lang="en-US" dirty="0" err="1"/>
              <a:t>verdwijnt</a:t>
            </a:r>
            <a:r>
              <a:rPr lang="en-US" dirty="0"/>
              <a:t> </a:t>
            </a:r>
            <a:r>
              <a:rPr lang="en-US" dirty="0" err="1"/>
              <a:t>stap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stap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112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41FF6-63A4-D041-B820-101D0F4AB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3. </a:t>
            </a:r>
            <a:r>
              <a:rPr lang="en-US" b="1" dirty="0" err="1"/>
              <a:t>Eén</a:t>
            </a:r>
            <a:r>
              <a:rPr lang="en-US" b="1" dirty="0"/>
              <a:t> </a:t>
            </a:r>
            <a:r>
              <a:rPr lang="en-US" b="1" dirty="0" err="1"/>
              <a:t>keurslijf</a:t>
            </a:r>
            <a:r>
              <a:rPr lang="en-US" b="1" dirty="0"/>
              <a:t> </a:t>
            </a:r>
            <a:r>
              <a:rPr lang="en-US" b="1" dirty="0" err="1"/>
              <a:t>voor</a:t>
            </a:r>
            <a:r>
              <a:rPr lang="en-US" b="1" dirty="0"/>
              <a:t> </a:t>
            </a:r>
            <a:r>
              <a:rPr lang="en-US" b="1" dirty="0" err="1"/>
              <a:t>iedereen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04536-DC7A-4E43-9B06-3E488EFDC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 wet </a:t>
            </a:r>
            <a:r>
              <a:rPr lang="en-US" dirty="0" err="1"/>
              <a:t>wil</a:t>
            </a:r>
            <a:r>
              <a:rPr lang="en-US" dirty="0"/>
              <a:t> de </a:t>
            </a:r>
            <a:r>
              <a:rPr lang="en-US" dirty="0" err="1"/>
              <a:t>zogenaamde</a:t>
            </a:r>
            <a:r>
              <a:rPr lang="en-US" dirty="0"/>
              <a:t> </a:t>
            </a:r>
            <a:r>
              <a:rPr lang="en-US" i="1" dirty="0" err="1"/>
              <a:t>partiële</a:t>
            </a:r>
            <a:r>
              <a:rPr lang="en-US" i="1" dirty="0"/>
              <a:t> </a:t>
            </a:r>
            <a:r>
              <a:rPr lang="en-US" i="1" dirty="0" err="1"/>
              <a:t>conventie</a:t>
            </a:r>
            <a:r>
              <a:rPr lang="en-US" dirty="0"/>
              <a:t> (</a:t>
            </a:r>
            <a:r>
              <a:rPr lang="en-US" dirty="0" err="1"/>
              <a:t>waarbij</a:t>
            </a:r>
            <a:r>
              <a:rPr lang="en-US" dirty="0"/>
              <a:t> </a:t>
            </a:r>
            <a:r>
              <a:rPr lang="en-US" dirty="0" err="1"/>
              <a:t>je</a:t>
            </a:r>
            <a:r>
              <a:rPr lang="en-US" dirty="0"/>
              <a:t> op </a:t>
            </a:r>
            <a:r>
              <a:rPr lang="en-US" dirty="0" err="1"/>
              <a:t>één</a:t>
            </a:r>
            <a:r>
              <a:rPr lang="en-US" dirty="0"/>
              <a:t> </a:t>
            </a:r>
            <a:r>
              <a:rPr lang="en-US" dirty="0" err="1"/>
              <a:t>plaats</a:t>
            </a:r>
            <a:r>
              <a:rPr lang="en-US" dirty="0"/>
              <a:t> </a:t>
            </a:r>
            <a:r>
              <a:rPr lang="en-US" dirty="0" err="1"/>
              <a:t>geconventioneerd</a:t>
            </a:r>
            <a:r>
              <a:rPr lang="en-US" dirty="0"/>
              <a:t> bent </a:t>
            </a:r>
            <a:r>
              <a:rPr lang="en-US" dirty="0" err="1"/>
              <a:t>en</a:t>
            </a:r>
            <a:r>
              <a:rPr lang="en-US" dirty="0"/>
              <a:t> op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andere</a:t>
            </a:r>
            <a:r>
              <a:rPr lang="en-US" dirty="0"/>
              <a:t> </a:t>
            </a:r>
            <a:r>
              <a:rPr lang="en-US" dirty="0" err="1"/>
              <a:t>niet</a:t>
            </a:r>
            <a:r>
              <a:rPr lang="en-US" dirty="0"/>
              <a:t>) </a:t>
            </a:r>
            <a:r>
              <a:rPr lang="en-US" dirty="0" err="1"/>
              <a:t>afschaffen</a:t>
            </a:r>
            <a:r>
              <a:rPr lang="en-US" dirty="0"/>
              <a:t>. </a:t>
            </a:r>
            <a:r>
              <a:rPr lang="en-US" dirty="0" err="1"/>
              <a:t>Dat</a:t>
            </a:r>
            <a:r>
              <a:rPr lang="en-US" dirty="0"/>
              <a:t> is </a:t>
            </a:r>
            <a:r>
              <a:rPr lang="en-US" dirty="0" err="1"/>
              <a:t>nochtans</a:t>
            </a:r>
            <a:r>
              <a:rPr lang="en-US" dirty="0"/>
              <a:t> </a:t>
            </a:r>
            <a:r>
              <a:rPr lang="en-US" dirty="0" err="1"/>
              <a:t>cruciaal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bv</a:t>
            </a:r>
            <a:r>
              <a:rPr lang="en-US" dirty="0"/>
              <a:t>. </a:t>
            </a:r>
            <a:r>
              <a:rPr lang="en-US" dirty="0" err="1"/>
              <a:t>universitaire</a:t>
            </a:r>
            <a:r>
              <a:rPr lang="en-US" dirty="0"/>
              <a:t> </a:t>
            </a:r>
            <a:r>
              <a:rPr lang="en-US" dirty="0" err="1"/>
              <a:t>artsen</a:t>
            </a:r>
            <a:r>
              <a:rPr lang="en-US" dirty="0"/>
              <a:t> die </a:t>
            </a:r>
            <a:r>
              <a:rPr lang="en-US" dirty="0" err="1"/>
              <a:t>én</a:t>
            </a:r>
            <a:r>
              <a:rPr lang="en-US" dirty="0"/>
              <a:t> in het </a:t>
            </a:r>
            <a:r>
              <a:rPr lang="en-US" dirty="0" err="1"/>
              <a:t>ziekenhuis</a:t>
            </a:r>
            <a:r>
              <a:rPr lang="en-US" dirty="0"/>
              <a:t> </a:t>
            </a:r>
            <a:r>
              <a:rPr lang="en-US" dirty="0" err="1"/>
              <a:t>én</a:t>
            </a:r>
            <a:r>
              <a:rPr lang="en-US" dirty="0"/>
              <a:t> </a:t>
            </a:r>
            <a:r>
              <a:rPr lang="en-US" dirty="0" err="1"/>
              <a:t>privé</a:t>
            </a:r>
            <a:r>
              <a:rPr lang="en-US" dirty="0"/>
              <a:t> </a:t>
            </a:r>
            <a:r>
              <a:rPr lang="en-US" dirty="0" err="1"/>
              <a:t>werken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 err="1"/>
              <a:t>Zorg</a:t>
            </a:r>
            <a:r>
              <a:rPr lang="en-US" b="1" dirty="0"/>
              <a:t> op </a:t>
            </a:r>
            <a:r>
              <a:rPr lang="en-US" b="1" dirty="0" err="1"/>
              <a:t>maat</a:t>
            </a:r>
            <a:r>
              <a:rPr lang="en-US" b="1" dirty="0"/>
              <a:t> </a:t>
            </a:r>
            <a:r>
              <a:rPr lang="en-US" b="1" dirty="0" err="1"/>
              <a:t>verdwijnt</a:t>
            </a:r>
            <a:r>
              <a:rPr lang="en-US" b="1" dirty="0"/>
              <a:t>.</a:t>
            </a:r>
            <a:r>
              <a:rPr lang="en-US" dirty="0"/>
              <a:t> </a:t>
            </a:r>
            <a:r>
              <a:rPr lang="en-US" dirty="0" err="1"/>
              <a:t>Alles</a:t>
            </a:r>
            <a:r>
              <a:rPr lang="en-US" dirty="0"/>
              <a:t> </a:t>
            </a:r>
            <a:r>
              <a:rPr lang="en-US" dirty="0" err="1"/>
              <a:t>moet</a:t>
            </a:r>
            <a:r>
              <a:rPr lang="en-US" dirty="0"/>
              <a:t> in </a:t>
            </a:r>
            <a:r>
              <a:rPr lang="en-US" dirty="0" err="1"/>
              <a:t>één</a:t>
            </a:r>
            <a:r>
              <a:rPr lang="en-US" dirty="0"/>
              <a:t> </a:t>
            </a:r>
            <a:r>
              <a:rPr lang="en-US" dirty="0" err="1"/>
              <a:t>strak</a:t>
            </a:r>
            <a:r>
              <a:rPr lang="en-US" dirty="0"/>
              <a:t> </a:t>
            </a:r>
            <a:r>
              <a:rPr lang="en-US" dirty="0" err="1"/>
              <a:t>stramien</a:t>
            </a:r>
            <a:r>
              <a:rPr lang="en-US" dirty="0"/>
              <a:t>, </a:t>
            </a:r>
            <a:r>
              <a:rPr lang="en-US" dirty="0" err="1"/>
              <a:t>zonder</a:t>
            </a:r>
            <a:r>
              <a:rPr lang="en-US" dirty="0"/>
              <a:t> </a:t>
            </a:r>
            <a:r>
              <a:rPr lang="en-US" dirty="0" err="1"/>
              <a:t>ruimte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nuances of </a:t>
            </a:r>
            <a:r>
              <a:rPr lang="en-US" dirty="0" err="1"/>
              <a:t>realiteit</a:t>
            </a:r>
            <a:r>
              <a:rPr lang="en-US" dirty="0"/>
              <a:t> op het </a:t>
            </a:r>
            <a:r>
              <a:rPr lang="en-US" dirty="0" err="1"/>
              <a:t>terrein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721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A4295-3543-3C40-8375-30F71A2BB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4. </a:t>
            </a:r>
            <a:r>
              <a:rPr lang="en-US" b="1" dirty="0" err="1"/>
              <a:t>Premies</a:t>
            </a:r>
            <a:r>
              <a:rPr lang="en-US" b="1" dirty="0"/>
              <a:t> </a:t>
            </a:r>
            <a:r>
              <a:rPr lang="en-US" b="1" dirty="0" err="1"/>
              <a:t>worden</a:t>
            </a:r>
            <a:r>
              <a:rPr lang="en-US" b="1" dirty="0"/>
              <a:t> </a:t>
            </a:r>
            <a:r>
              <a:rPr lang="en-US" b="1" dirty="0" err="1"/>
              <a:t>gebruikt</a:t>
            </a:r>
            <a:r>
              <a:rPr lang="en-US" b="1" dirty="0"/>
              <a:t> </a:t>
            </a:r>
            <a:r>
              <a:rPr lang="en-US" b="1" dirty="0" err="1"/>
              <a:t>als</a:t>
            </a:r>
            <a:r>
              <a:rPr lang="en-US" b="1" dirty="0"/>
              <a:t> chantage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51274-A2F2-1E4A-8AEA-24906C415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Premies</a:t>
            </a:r>
            <a:r>
              <a:rPr lang="en-US" dirty="0"/>
              <a:t> die </a:t>
            </a:r>
            <a:r>
              <a:rPr lang="en-US" dirty="0" err="1"/>
              <a:t>bedoeld</a:t>
            </a:r>
            <a:r>
              <a:rPr lang="en-US" dirty="0"/>
              <a:t> </a:t>
            </a:r>
            <a:r>
              <a:rPr lang="en-US" dirty="0" err="1"/>
              <a:t>zijn</a:t>
            </a:r>
            <a:r>
              <a:rPr lang="en-US" dirty="0"/>
              <a:t> om </a:t>
            </a:r>
            <a:r>
              <a:rPr lang="en-US" dirty="0" err="1"/>
              <a:t>digitalisering</a:t>
            </a:r>
            <a:r>
              <a:rPr lang="en-US" dirty="0"/>
              <a:t> of </a:t>
            </a:r>
            <a:r>
              <a:rPr lang="en-US" dirty="0" err="1"/>
              <a:t>praktijkbeheer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ondersteunen</a:t>
            </a:r>
            <a:r>
              <a:rPr lang="en-US" dirty="0"/>
              <a:t>, </a:t>
            </a:r>
            <a:r>
              <a:rPr lang="en-US" dirty="0" err="1"/>
              <a:t>worden</a:t>
            </a:r>
            <a:r>
              <a:rPr lang="en-US" dirty="0"/>
              <a:t> </a:t>
            </a:r>
            <a:r>
              <a:rPr lang="en-US" dirty="0" err="1"/>
              <a:t>gekoppeld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conventiestatus</a:t>
            </a:r>
            <a:r>
              <a:rPr lang="en-US" dirty="0"/>
              <a:t>. </a:t>
            </a:r>
            <a:r>
              <a:rPr lang="en-US" dirty="0" err="1"/>
              <a:t>Dus</a:t>
            </a:r>
            <a:r>
              <a:rPr lang="en-US" dirty="0"/>
              <a:t>:</a:t>
            </a:r>
          </a:p>
          <a:p>
            <a:r>
              <a:rPr lang="en-US" dirty="0" err="1"/>
              <a:t>Géén</a:t>
            </a:r>
            <a:r>
              <a:rPr lang="en-US" dirty="0"/>
              <a:t> </a:t>
            </a:r>
            <a:r>
              <a:rPr lang="en-US" dirty="0" err="1"/>
              <a:t>conventie</a:t>
            </a:r>
            <a:r>
              <a:rPr lang="en-US" dirty="0"/>
              <a:t> = </a:t>
            </a:r>
            <a:r>
              <a:rPr lang="en-US" dirty="0" err="1"/>
              <a:t>géén</a:t>
            </a:r>
            <a:r>
              <a:rPr lang="en-US" dirty="0"/>
              <a:t> </a:t>
            </a:r>
            <a:r>
              <a:rPr lang="en-US" dirty="0" err="1"/>
              <a:t>premies</a:t>
            </a:r>
            <a:r>
              <a:rPr lang="en-US" dirty="0"/>
              <a:t> (</a:t>
            </a:r>
            <a:r>
              <a:rPr lang="en-US" dirty="0" err="1"/>
              <a:t>zelfs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je</a:t>
            </a:r>
            <a:r>
              <a:rPr lang="en-US" dirty="0"/>
              <a:t> </a:t>
            </a:r>
            <a:r>
              <a:rPr lang="en-US" dirty="0" err="1"/>
              <a:t>daar</a:t>
            </a:r>
            <a:r>
              <a:rPr lang="en-US" dirty="0"/>
              <a:t> </a:t>
            </a:r>
            <a:r>
              <a:rPr lang="en-US" dirty="0" err="1"/>
              <a:t>wél</a:t>
            </a:r>
            <a:r>
              <a:rPr lang="en-US" dirty="0"/>
              <a:t> </a:t>
            </a:r>
            <a:r>
              <a:rPr lang="en-US" dirty="0" err="1"/>
              <a:t>recht</a:t>
            </a:r>
            <a:r>
              <a:rPr lang="en-US" dirty="0"/>
              <a:t> op </a:t>
            </a:r>
            <a:r>
              <a:rPr lang="en-US" dirty="0" err="1"/>
              <a:t>hebt</a:t>
            </a:r>
            <a:r>
              <a:rPr lang="en-US" dirty="0"/>
              <a:t> op </a:t>
            </a:r>
            <a:r>
              <a:rPr lang="en-US" dirty="0" err="1"/>
              <a:t>inhoudelijke</a:t>
            </a:r>
            <a:r>
              <a:rPr lang="en-US" dirty="0"/>
              <a:t> basis).</a:t>
            </a:r>
          </a:p>
          <a:p>
            <a:endParaRPr lang="en-US" dirty="0"/>
          </a:p>
          <a:p>
            <a:r>
              <a:rPr lang="en-US" b="1" dirty="0" err="1"/>
              <a:t>Zorg</a:t>
            </a:r>
            <a:r>
              <a:rPr lang="en-US" b="1" dirty="0"/>
              <a:t> </a:t>
            </a:r>
            <a:r>
              <a:rPr lang="en-US" b="1" dirty="0" err="1"/>
              <a:t>wordt</a:t>
            </a:r>
            <a:r>
              <a:rPr lang="en-US" b="1" dirty="0"/>
              <a:t> </a:t>
            </a:r>
            <a:r>
              <a:rPr lang="en-US" b="1" dirty="0" err="1"/>
              <a:t>bestraft</a:t>
            </a:r>
            <a:r>
              <a:rPr lang="en-US" b="1" dirty="0"/>
              <a:t> om </a:t>
            </a:r>
            <a:r>
              <a:rPr lang="en-US" b="1" dirty="0" err="1"/>
              <a:t>financiële</a:t>
            </a:r>
            <a:r>
              <a:rPr lang="en-US" b="1" dirty="0"/>
              <a:t> </a:t>
            </a:r>
            <a:r>
              <a:rPr lang="en-US" b="1" dirty="0" err="1"/>
              <a:t>redenen</a:t>
            </a:r>
            <a:r>
              <a:rPr lang="en-US" b="1" dirty="0"/>
              <a:t>.</a:t>
            </a:r>
            <a:r>
              <a:rPr lang="en-US" dirty="0"/>
              <a:t> </a:t>
            </a:r>
            <a:r>
              <a:rPr lang="en-US" dirty="0" err="1"/>
              <a:t>Geen</a:t>
            </a:r>
            <a:r>
              <a:rPr lang="en-US" dirty="0"/>
              <a:t> </a:t>
            </a:r>
            <a:r>
              <a:rPr lang="en-US" dirty="0" err="1"/>
              <a:t>conventie</a:t>
            </a:r>
            <a:r>
              <a:rPr lang="en-US" dirty="0"/>
              <a:t> </a:t>
            </a:r>
            <a:r>
              <a:rPr lang="en-US" dirty="0" err="1"/>
              <a:t>betekent</a:t>
            </a:r>
            <a:r>
              <a:rPr lang="en-US" dirty="0"/>
              <a:t> </a:t>
            </a:r>
            <a:r>
              <a:rPr lang="en-US" dirty="0" err="1"/>
              <a:t>financieel</a:t>
            </a:r>
            <a:r>
              <a:rPr lang="en-US" dirty="0"/>
              <a:t> </a:t>
            </a:r>
            <a:r>
              <a:rPr lang="en-US" dirty="0" err="1"/>
              <a:t>afgestraft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, </a:t>
            </a:r>
            <a:r>
              <a:rPr lang="en-US" dirty="0" err="1"/>
              <a:t>ook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je</a:t>
            </a:r>
            <a:r>
              <a:rPr lang="en-US" dirty="0"/>
              <a:t> </a:t>
            </a:r>
            <a:r>
              <a:rPr lang="en-US" dirty="0" err="1"/>
              <a:t>topkwaliteit</a:t>
            </a:r>
            <a:r>
              <a:rPr lang="en-US" dirty="0"/>
              <a:t> </a:t>
            </a:r>
            <a:r>
              <a:rPr lang="en-US" dirty="0" err="1"/>
              <a:t>levert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2208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6BB82-FE27-C341-B3C6-E803C6080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5. Minister </a:t>
            </a:r>
            <a:r>
              <a:rPr lang="en-US" b="1" dirty="0" err="1"/>
              <a:t>kan</a:t>
            </a:r>
            <a:r>
              <a:rPr lang="en-US" b="1" dirty="0"/>
              <a:t> </a:t>
            </a:r>
            <a:r>
              <a:rPr lang="en-US" b="1" dirty="0" err="1"/>
              <a:t>supplementen</a:t>
            </a:r>
            <a:r>
              <a:rPr lang="en-US" b="1" dirty="0"/>
              <a:t> </a:t>
            </a:r>
            <a:r>
              <a:rPr lang="en-US" b="1" dirty="0" err="1"/>
              <a:t>eenzijdig</a:t>
            </a:r>
            <a:r>
              <a:rPr lang="en-US" b="1" dirty="0"/>
              <a:t> </a:t>
            </a:r>
            <a:r>
              <a:rPr lang="en-US" b="1" dirty="0" err="1"/>
              <a:t>beperken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47DD5-5EE6-5543-8135-C333F823A9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 minister </a:t>
            </a:r>
            <a:r>
              <a:rPr lang="en-US" dirty="0" err="1"/>
              <a:t>kan</a:t>
            </a:r>
            <a:r>
              <a:rPr lang="en-US" dirty="0"/>
              <a:t> </a:t>
            </a:r>
            <a:r>
              <a:rPr lang="en-US" b="1" dirty="0" err="1"/>
              <a:t>zowel</a:t>
            </a:r>
            <a:r>
              <a:rPr lang="en-US" b="1" dirty="0"/>
              <a:t> in het </a:t>
            </a:r>
            <a:r>
              <a:rPr lang="en-US" b="1" dirty="0" err="1"/>
              <a:t>ziekenhuis</a:t>
            </a:r>
            <a:r>
              <a:rPr lang="en-US" b="1" dirty="0"/>
              <a:t> </a:t>
            </a:r>
            <a:r>
              <a:rPr lang="en-US" b="1" dirty="0" err="1"/>
              <a:t>als</a:t>
            </a:r>
            <a:r>
              <a:rPr lang="en-US" b="1" dirty="0"/>
              <a:t> ambulant</a:t>
            </a:r>
            <a:r>
              <a:rPr lang="en-US" dirty="0"/>
              <a:t> </a:t>
            </a:r>
            <a:r>
              <a:rPr lang="en-US" dirty="0" err="1"/>
              <a:t>supplementen</a:t>
            </a:r>
            <a:r>
              <a:rPr lang="en-US" dirty="0"/>
              <a:t> </a:t>
            </a:r>
            <a:r>
              <a:rPr lang="en-US" dirty="0" err="1"/>
              <a:t>vastleggen</a:t>
            </a:r>
            <a:r>
              <a:rPr lang="en-US" dirty="0"/>
              <a:t> via </a:t>
            </a:r>
            <a:r>
              <a:rPr lang="en-US" dirty="0" err="1"/>
              <a:t>Koninklijk</a:t>
            </a:r>
            <a:r>
              <a:rPr lang="en-US" dirty="0"/>
              <a:t> </a:t>
            </a:r>
            <a:r>
              <a:rPr lang="en-US" dirty="0" err="1"/>
              <a:t>Besluit</a:t>
            </a:r>
            <a:r>
              <a:rPr lang="en-US" dirty="0"/>
              <a:t>, </a:t>
            </a:r>
            <a:r>
              <a:rPr lang="en-US" dirty="0" err="1"/>
              <a:t>zonder</a:t>
            </a:r>
            <a:r>
              <a:rPr lang="en-US" dirty="0"/>
              <a:t> </a:t>
            </a:r>
            <a:r>
              <a:rPr lang="en-US" dirty="0" err="1"/>
              <a:t>overleg</a:t>
            </a:r>
            <a:r>
              <a:rPr lang="en-US" dirty="0"/>
              <a:t> of </a:t>
            </a:r>
            <a:r>
              <a:rPr lang="en-US" dirty="0" err="1"/>
              <a:t>wetgevend</a:t>
            </a:r>
            <a:r>
              <a:rPr lang="en-US" dirty="0"/>
              <a:t> </a:t>
            </a:r>
            <a:r>
              <a:rPr lang="en-US" dirty="0" err="1"/>
              <a:t>proces</a:t>
            </a:r>
            <a:r>
              <a:rPr lang="en-US" dirty="0"/>
              <a:t>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400" b="1" dirty="0"/>
              <a:t>Honoraria </a:t>
            </a:r>
            <a:r>
              <a:rPr lang="en-US" sz="2400" b="1" dirty="0" err="1"/>
              <a:t>worden</a:t>
            </a:r>
            <a:r>
              <a:rPr lang="en-US" sz="2400" b="1" dirty="0"/>
              <a:t> </a:t>
            </a:r>
            <a:r>
              <a:rPr lang="en-US" sz="2400" b="1" dirty="0" err="1"/>
              <a:t>zonder</a:t>
            </a:r>
            <a:r>
              <a:rPr lang="en-US" sz="2400" b="1" dirty="0"/>
              <a:t> </a:t>
            </a:r>
            <a:r>
              <a:rPr lang="en-US" sz="2400" b="1" dirty="0" err="1"/>
              <a:t>inspraak</a:t>
            </a:r>
            <a:r>
              <a:rPr lang="en-US" sz="2400" b="1" dirty="0"/>
              <a:t> </a:t>
            </a:r>
            <a:r>
              <a:rPr lang="en-US" sz="2400" b="1" dirty="0" err="1"/>
              <a:t>vastgelegd</a:t>
            </a:r>
            <a:r>
              <a:rPr lang="en-US" sz="2400" dirty="0"/>
              <a:t>, met </a:t>
            </a:r>
            <a:r>
              <a:rPr lang="en-US" sz="2400" dirty="0" err="1"/>
              <a:t>risico</a:t>
            </a:r>
            <a:r>
              <a:rPr lang="en-US" sz="2400" dirty="0"/>
              <a:t> op </a:t>
            </a:r>
            <a:r>
              <a:rPr lang="en-US" sz="2400" dirty="0" err="1"/>
              <a:t>niet-kostendekkende</a:t>
            </a:r>
            <a:r>
              <a:rPr lang="en-US" sz="2400" dirty="0"/>
              <a:t> </a:t>
            </a:r>
            <a:r>
              <a:rPr lang="en-US" sz="2400" dirty="0" err="1"/>
              <a:t>zorg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45433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10C24-3F53-9C4E-8BDA-48F4C7A2E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6. RIZIV-</a:t>
            </a:r>
            <a:r>
              <a:rPr lang="en-US" b="1" dirty="0" err="1"/>
              <a:t>nummer</a:t>
            </a:r>
            <a:r>
              <a:rPr lang="en-US" b="1" dirty="0"/>
              <a:t> </a:t>
            </a:r>
            <a:r>
              <a:rPr lang="en-US" b="1" dirty="0" err="1"/>
              <a:t>kan</a:t>
            </a:r>
            <a:r>
              <a:rPr lang="en-US" b="1" dirty="0"/>
              <a:t> </a:t>
            </a:r>
            <a:r>
              <a:rPr lang="en-US" b="1" dirty="0" err="1"/>
              <a:t>gemakkelijker</a:t>
            </a:r>
            <a:r>
              <a:rPr lang="en-US" b="1" dirty="0"/>
              <a:t> </a:t>
            </a:r>
            <a:r>
              <a:rPr lang="en-US" b="1" dirty="0" err="1"/>
              <a:t>ingetrokken</a:t>
            </a:r>
            <a:r>
              <a:rPr lang="en-US" b="1" dirty="0"/>
              <a:t> </a:t>
            </a:r>
            <a:r>
              <a:rPr lang="en-US" b="1" dirty="0" err="1"/>
              <a:t>worden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D8E85-2595-A043-97D7-0A945C5DD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wordt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nieuwe</a:t>
            </a:r>
            <a:r>
              <a:rPr lang="en-US" dirty="0"/>
              <a:t> </a:t>
            </a:r>
            <a:r>
              <a:rPr lang="en-US" dirty="0" err="1"/>
              <a:t>mogelijkheid</a:t>
            </a:r>
            <a:r>
              <a:rPr lang="en-US" dirty="0"/>
              <a:t> </a:t>
            </a:r>
            <a:r>
              <a:rPr lang="en-US" dirty="0" err="1"/>
              <a:t>voorzien</a:t>
            </a:r>
            <a:r>
              <a:rPr lang="en-US" dirty="0"/>
              <a:t> om </a:t>
            </a:r>
            <a:r>
              <a:rPr lang="en-US" b="1" dirty="0" err="1"/>
              <a:t>je</a:t>
            </a:r>
            <a:r>
              <a:rPr lang="en-US" b="1" dirty="0"/>
              <a:t> RIZIV-</a:t>
            </a:r>
            <a:r>
              <a:rPr lang="en-US" b="1" dirty="0" err="1"/>
              <a:t>nummer</a:t>
            </a:r>
            <a:r>
              <a:rPr lang="en-US" b="1" dirty="0"/>
              <a:t> </a:t>
            </a:r>
            <a:r>
              <a:rPr lang="en-US" b="1" dirty="0" err="1"/>
              <a:t>te</a:t>
            </a:r>
            <a:r>
              <a:rPr lang="en-US" b="1" dirty="0"/>
              <a:t> </a:t>
            </a:r>
            <a:r>
              <a:rPr lang="en-US" b="1" dirty="0" err="1"/>
              <a:t>schrappen</a:t>
            </a:r>
            <a:r>
              <a:rPr lang="en-US" dirty="0"/>
              <a:t>, </a:t>
            </a:r>
            <a:r>
              <a:rPr lang="en-US" dirty="0" err="1"/>
              <a:t>ook</a:t>
            </a:r>
            <a:r>
              <a:rPr lang="en-US" dirty="0"/>
              <a:t> om </a:t>
            </a:r>
            <a:r>
              <a:rPr lang="en-US" dirty="0" err="1"/>
              <a:t>vage</a:t>
            </a:r>
            <a:r>
              <a:rPr lang="en-US" dirty="0"/>
              <a:t> </a:t>
            </a:r>
            <a:r>
              <a:rPr lang="en-US" dirty="0" err="1"/>
              <a:t>redenen</a:t>
            </a:r>
            <a:r>
              <a:rPr lang="en-US" dirty="0"/>
              <a:t> "</a:t>
            </a:r>
            <a:r>
              <a:rPr lang="en-US" dirty="0" err="1"/>
              <a:t>anders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handhaving</a:t>
            </a:r>
            <a:r>
              <a:rPr lang="en-US" dirty="0"/>
              <a:t>".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err="1"/>
              <a:t>Een</a:t>
            </a:r>
            <a:r>
              <a:rPr lang="en-US" b="1" dirty="0"/>
              <a:t> </a:t>
            </a:r>
            <a:r>
              <a:rPr lang="en-US" b="1" dirty="0" err="1"/>
              <a:t>nieuw</a:t>
            </a:r>
            <a:r>
              <a:rPr lang="en-US" b="1" dirty="0"/>
              <a:t> </a:t>
            </a:r>
            <a:r>
              <a:rPr lang="en-US" b="1" dirty="0" err="1"/>
              <a:t>pressiemiddel</a:t>
            </a:r>
            <a:r>
              <a:rPr lang="en-US" b="1" dirty="0"/>
              <a:t>.</a:t>
            </a:r>
            <a:r>
              <a:rPr lang="en-US" dirty="0"/>
              <a:t> De </a:t>
            </a:r>
            <a:r>
              <a:rPr lang="en-US" dirty="0" err="1"/>
              <a:t>dreiging</a:t>
            </a:r>
            <a:r>
              <a:rPr lang="en-US" dirty="0"/>
              <a:t> om </a:t>
            </a:r>
            <a:r>
              <a:rPr lang="en-US" dirty="0" err="1"/>
              <a:t>je</a:t>
            </a:r>
            <a:r>
              <a:rPr lang="en-US" dirty="0"/>
              <a:t> job </a:t>
            </a:r>
            <a:r>
              <a:rPr lang="en-US" dirty="0" err="1"/>
              <a:t>niet</a:t>
            </a:r>
            <a:r>
              <a:rPr lang="en-US" dirty="0"/>
              <a:t> </a:t>
            </a:r>
            <a:r>
              <a:rPr lang="en-US" dirty="0" err="1"/>
              <a:t>meer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mogen</a:t>
            </a:r>
            <a:r>
              <a:rPr lang="en-US" dirty="0"/>
              <a:t> </a:t>
            </a:r>
            <a:r>
              <a:rPr lang="en-US" dirty="0" err="1"/>
              <a:t>uitoefenen</a:t>
            </a:r>
            <a:r>
              <a:rPr lang="en-US" dirty="0"/>
              <a:t> </a:t>
            </a:r>
            <a:r>
              <a:rPr lang="en-US" dirty="0" err="1"/>
              <a:t>wordt</a:t>
            </a:r>
            <a:r>
              <a:rPr lang="en-US" dirty="0"/>
              <a:t> </a:t>
            </a:r>
            <a:r>
              <a:rPr lang="en-US" dirty="0" err="1"/>
              <a:t>groter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87373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026B5-0618-A441-B32A-6D28A6693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Wat is de kern?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B5ED9-86A3-7443-848F-9D1431E17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Deze</a:t>
            </a:r>
            <a:r>
              <a:rPr lang="en-US" dirty="0"/>
              <a:t> </a:t>
            </a:r>
            <a:r>
              <a:rPr lang="en-US" dirty="0" err="1"/>
              <a:t>kaderwet</a:t>
            </a:r>
            <a:r>
              <a:rPr lang="en-US" dirty="0"/>
              <a:t> </a:t>
            </a:r>
            <a:r>
              <a:rPr lang="en-US" dirty="0" err="1"/>
              <a:t>lijkt</a:t>
            </a:r>
            <a:r>
              <a:rPr lang="en-US" dirty="0"/>
              <a:t> op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modernisering</a:t>
            </a:r>
            <a:r>
              <a:rPr lang="en-US" dirty="0"/>
              <a:t>, maar in </a:t>
            </a:r>
            <a:r>
              <a:rPr lang="en-US" dirty="0" err="1"/>
              <a:t>werkelijkheid</a:t>
            </a:r>
            <a:r>
              <a:rPr lang="en-US" dirty="0"/>
              <a:t> </a:t>
            </a:r>
            <a:r>
              <a:rPr lang="en-US" b="1" dirty="0" err="1"/>
              <a:t>creëert</a:t>
            </a:r>
            <a:r>
              <a:rPr lang="en-US" b="1" dirty="0"/>
              <a:t> </a:t>
            </a:r>
            <a:r>
              <a:rPr lang="en-US" b="1" dirty="0" err="1"/>
              <a:t>ze</a:t>
            </a:r>
            <a:r>
              <a:rPr lang="en-US" b="1" dirty="0"/>
              <a:t> </a:t>
            </a:r>
            <a:r>
              <a:rPr lang="en-US" b="1" dirty="0" err="1"/>
              <a:t>een</a:t>
            </a:r>
            <a:r>
              <a:rPr lang="en-US" b="1" dirty="0"/>
              <a:t> </a:t>
            </a:r>
            <a:r>
              <a:rPr lang="en-US" b="1" dirty="0" err="1"/>
              <a:t>strak</a:t>
            </a:r>
            <a:r>
              <a:rPr lang="en-US" b="1" dirty="0"/>
              <a:t> </a:t>
            </a:r>
            <a:r>
              <a:rPr lang="en-US" b="1" dirty="0" err="1"/>
              <a:t>keurslijf</a:t>
            </a:r>
            <a:r>
              <a:rPr lang="en-US" dirty="0"/>
              <a:t> </a:t>
            </a:r>
            <a:r>
              <a:rPr lang="en-US" dirty="0" err="1"/>
              <a:t>waarin</a:t>
            </a:r>
            <a:r>
              <a:rPr lang="en-US" dirty="0"/>
              <a:t> de minister </a:t>
            </a:r>
            <a:r>
              <a:rPr lang="en-US" dirty="0" err="1"/>
              <a:t>bepaalt</a:t>
            </a:r>
            <a:r>
              <a:rPr lang="en-US" dirty="0"/>
              <a:t>:</a:t>
            </a:r>
          </a:p>
          <a:p>
            <a:pPr lvl="1"/>
            <a:r>
              <a:rPr lang="en-US" b="1" dirty="0" err="1"/>
              <a:t>hoeveel</a:t>
            </a:r>
            <a:r>
              <a:rPr lang="en-US" dirty="0"/>
              <a:t> </a:t>
            </a:r>
            <a:r>
              <a:rPr lang="en-US" dirty="0" err="1"/>
              <a:t>je</a:t>
            </a:r>
            <a:r>
              <a:rPr lang="en-US" dirty="0"/>
              <a:t> </a:t>
            </a:r>
            <a:r>
              <a:rPr lang="en-US" dirty="0" err="1"/>
              <a:t>krijgt</a:t>
            </a:r>
            <a:r>
              <a:rPr lang="en-US" dirty="0"/>
              <a:t> per </a:t>
            </a:r>
            <a:r>
              <a:rPr lang="en-US" dirty="0" err="1"/>
              <a:t>prestatie</a:t>
            </a:r>
            <a:r>
              <a:rPr lang="en-US" dirty="0"/>
              <a:t>,</a:t>
            </a:r>
          </a:p>
          <a:p>
            <a:pPr lvl="1"/>
            <a:r>
              <a:rPr lang="en-US" b="1" dirty="0"/>
              <a:t>of</a:t>
            </a:r>
            <a:r>
              <a:rPr lang="en-US" dirty="0"/>
              <a:t> </a:t>
            </a:r>
            <a:r>
              <a:rPr lang="en-US" dirty="0" err="1"/>
              <a:t>je</a:t>
            </a:r>
            <a:r>
              <a:rPr lang="en-US" dirty="0"/>
              <a:t> </a:t>
            </a:r>
            <a:r>
              <a:rPr lang="en-US" dirty="0" err="1"/>
              <a:t>conventie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weigeren</a:t>
            </a:r>
            <a:r>
              <a:rPr lang="en-US" dirty="0"/>
              <a:t> </a:t>
            </a:r>
            <a:r>
              <a:rPr lang="en-US" dirty="0" err="1"/>
              <a:t>zonder</a:t>
            </a:r>
            <a:r>
              <a:rPr lang="en-US" dirty="0"/>
              <a:t> </a:t>
            </a:r>
            <a:r>
              <a:rPr lang="en-US" dirty="0" err="1"/>
              <a:t>bestraft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,</a:t>
            </a:r>
          </a:p>
          <a:p>
            <a:pPr lvl="1"/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zelfs</a:t>
            </a:r>
            <a:r>
              <a:rPr lang="en-US" dirty="0"/>
              <a:t> </a:t>
            </a:r>
            <a:r>
              <a:rPr lang="en-US" b="1" dirty="0"/>
              <a:t>of</a:t>
            </a:r>
            <a:r>
              <a:rPr lang="en-US" dirty="0"/>
              <a:t> </a:t>
            </a:r>
            <a:r>
              <a:rPr lang="en-US" dirty="0" err="1"/>
              <a:t>je</a:t>
            </a:r>
            <a:r>
              <a:rPr lang="en-US" dirty="0"/>
              <a:t> </a:t>
            </a:r>
            <a:r>
              <a:rPr lang="en-US" dirty="0" err="1"/>
              <a:t>je</a:t>
            </a:r>
            <a:r>
              <a:rPr lang="en-US" dirty="0"/>
              <a:t> job mag </a:t>
            </a:r>
            <a:r>
              <a:rPr lang="en-US" dirty="0" err="1"/>
              <a:t>blijven</a:t>
            </a:r>
            <a:r>
              <a:rPr lang="en-US" dirty="0"/>
              <a:t> </a:t>
            </a:r>
            <a:r>
              <a:rPr lang="en-US" dirty="0" err="1"/>
              <a:t>uitoefenen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Het </a:t>
            </a:r>
            <a:r>
              <a:rPr lang="en-US" dirty="0" err="1"/>
              <a:t>overlegmodel</a:t>
            </a:r>
            <a:r>
              <a:rPr lang="en-US" dirty="0"/>
              <a:t> </a:t>
            </a:r>
            <a:r>
              <a:rPr lang="en-US" dirty="0" err="1"/>
              <a:t>wordt</a:t>
            </a:r>
            <a:r>
              <a:rPr lang="en-US" dirty="0"/>
              <a:t> </a:t>
            </a:r>
            <a:r>
              <a:rPr lang="en-US" b="1" dirty="0" err="1"/>
              <a:t>uitgehold</a:t>
            </a:r>
            <a:r>
              <a:rPr lang="en-US" dirty="0"/>
              <a:t>, de </a:t>
            </a:r>
            <a:r>
              <a:rPr lang="en-US" dirty="0" err="1"/>
              <a:t>artsen</a:t>
            </a:r>
            <a:r>
              <a:rPr lang="en-US" dirty="0"/>
              <a:t> </a:t>
            </a:r>
            <a:r>
              <a:rPr lang="en-US" dirty="0" err="1"/>
              <a:t>verliezen</a:t>
            </a:r>
            <a:r>
              <a:rPr lang="en-US" dirty="0"/>
              <a:t> </a:t>
            </a:r>
            <a:r>
              <a:rPr lang="en-US" dirty="0" err="1"/>
              <a:t>autonomie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het budget </a:t>
            </a:r>
            <a:r>
              <a:rPr lang="en-US" dirty="0" err="1"/>
              <a:t>wordt</a:t>
            </a:r>
            <a:r>
              <a:rPr lang="en-US" dirty="0"/>
              <a:t> </a:t>
            </a:r>
            <a:r>
              <a:rPr lang="en-US" b="1" dirty="0"/>
              <a:t>van </a:t>
            </a:r>
            <a:r>
              <a:rPr lang="en-US" b="1" dirty="0" err="1"/>
              <a:t>bovenaf</a:t>
            </a:r>
            <a:r>
              <a:rPr lang="en-US" b="1" dirty="0"/>
              <a:t> </a:t>
            </a:r>
            <a:r>
              <a:rPr lang="en-US" b="1" dirty="0" err="1"/>
              <a:t>opgelegd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9233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8F2A9-9F44-7541-BB3E-83D2A266F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Dit</a:t>
            </a:r>
            <a:r>
              <a:rPr lang="en-US" b="1" dirty="0"/>
              <a:t> is </a:t>
            </a:r>
            <a:r>
              <a:rPr lang="en-US" b="1" dirty="0" err="1"/>
              <a:t>géén</a:t>
            </a:r>
            <a:r>
              <a:rPr lang="en-US" b="1" dirty="0"/>
              <a:t> </a:t>
            </a:r>
            <a:r>
              <a:rPr lang="en-US" b="1" dirty="0" err="1"/>
              <a:t>herijking</a:t>
            </a:r>
            <a:r>
              <a:rPr lang="en-US" b="1" dirty="0"/>
              <a:t>, </a:t>
            </a:r>
            <a:r>
              <a:rPr lang="en-US" b="1" dirty="0" err="1"/>
              <a:t>dit</a:t>
            </a:r>
            <a:r>
              <a:rPr lang="en-US" b="1" dirty="0"/>
              <a:t> is </a:t>
            </a:r>
            <a:r>
              <a:rPr lang="en-US" b="1" dirty="0" err="1"/>
              <a:t>een</a:t>
            </a:r>
            <a:r>
              <a:rPr lang="en-US" b="1" dirty="0"/>
              <a:t> </a:t>
            </a:r>
            <a:r>
              <a:rPr lang="en-US" b="1" dirty="0" err="1"/>
              <a:t>machtsovername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35087-B648-D640-BF22-CC0E469D26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</a:t>
            </a:r>
            <a:r>
              <a:rPr lang="en-US" dirty="0" err="1"/>
              <a:t>moeten</a:t>
            </a:r>
            <a:r>
              <a:rPr lang="en-US" dirty="0"/>
              <a:t> </a:t>
            </a:r>
            <a:r>
              <a:rPr lang="en-US" dirty="0" err="1"/>
              <a:t>streven</a:t>
            </a:r>
            <a:r>
              <a:rPr lang="en-US" dirty="0"/>
              <a:t> </a:t>
            </a:r>
            <a:r>
              <a:rPr lang="en-US" dirty="0" err="1"/>
              <a:t>naar</a:t>
            </a:r>
            <a:r>
              <a:rPr lang="en-US" dirty="0"/>
              <a:t> </a:t>
            </a:r>
            <a:r>
              <a:rPr lang="en-US" dirty="0" err="1"/>
              <a:t>eerlijke</a:t>
            </a:r>
            <a:r>
              <a:rPr lang="en-US" dirty="0"/>
              <a:t>, </a:t>
            </a:r>
            <a:r>
              <a:rPr lang="en-US" dirty="0" err="1"/>
              <a:t>werkbare</a:t>
            </a:r>
            <a:r>
              <a:rPr lang="en-US" dirty="0"/>
              <a:t> </a:t>
            </a:r>
            <a:r>
              <a:rPr lang="en-US" dirty="0" err="1"/>
              <a:t>hervormingen</a:t>
            </a:r>
            <a:r>
              <a:rPr lang="en-US" dirty="0"/>
              <a:t>, </a:t>
            </a:r>
            <a:r>
              <a:rPr lang="en-US" b="1" dirty="0" err="1"/>
              <a:t>niet</a:t>
            </a:r>
            <a:r>
              <a:rPr lang="en-US" b="1" dirty="0"/>
              <a:t> </a:t>
            </a:r>
            <a:r>
              <a:rPr lang="en-US" b="1" dirty="0" err="1"/>
              <a:t>naar</a:t>
            </a:r>
            <a:r>
              <a:rPr lang="en-US" b="1" dirty="0"/>
              <a:t> </a:t>
            </a:r>
            <a:r>
              <a:rPr lang="en-US" b="1" dirty="0" err="1"/>
              <a:t>een</a:t>
            </a:r>
            <a:r>
              <a:rPr lang="en-US" b="1" dirty="0"/>
              <a:t> </a:t>
            </a:r>
            <a:r>
              <a:rPr lang="en-US" b="1" dirty="0" err="1"/>
              <a:t>dictaatmodel</a:t>
            </a:r>
            <a:r>
              <a:rPr lang="en-US" dirty="0"/>
              <a:t> </a:t>
            </a:r>
            <a:r>
              <a:rPr lang="en-US" dirty="0" err="1"/>
              <a:t>waarbij</a:t>
            </a:r>
            <a:r>
              <a:rPr lang="en-US" dirty="0"/>
              <a:t> de minister </a:t>
            </a:r>
            <a:r>
              <a:rPr lang="en-US" dirty="0" err="1"/>
              <a:t>zonder</a:t>
            </a:r>
            <a:r>
              <a:rPr lang="en-US" dirty="0"/>
              <a:t> </a:t>
            </a:r>
            <a:r>
              <a:rPr lang="en-US" dirty="0" err="1"/>
              <a:t>overleg</a:t>
            </a:r>
            <a:r>
              <a:rPr lang="en-US" dirty="0"/>
              <a:t> </a:t>
            </a:r>
            <a:r>
              <a:rPr lang="en-US" dirty="0" err="1"/>
              <a:t>bepaalt</a:t>
            </a:r>
            <a:r>
              <a:rPr lang="en-US" dirty="0"/>
              <a:t> hoe </a:t>
            </a:r>
            <a:r>
              <a:rPr lang="en-US" dirty="0" err="1"/>
              <a:t>wij</a:t>
            </a:r>
            <a:r>
              <a:rPr lang="en-US" dirty="0"/>
              <a:t> </a:t>
            </a:r>
            <a:r>
              <a:rPr lang="en-US" dirty="0" err="1"/>
              <a:t>onze</a:t>
            </a:r>
            <a:r>
              <a:rPr lang="en-US" dirty="0"/>
              <a:t> </a:t>
            </a:r>
            <a:r>
              <a:rPr lang="en-US" dirty="0" err="1"/>
              <a:t>zorg</a:t>
            </a:r>
            <a:r>
              <a:rPr lang="en-US" dirty="0"/>
              <a:t> </a:t>
            </a:r>
            <a:r>
              <a:rPr lang="en-US" dirty="0" err="1"/>
              <a:t>mogen</a:t>
            </a:r>
            <a:r>
              <a:rPr lang="en-US" dirty="0"/>
              <a:t> </a:t>
            </a:r>
            <a:r>
              <a:rPr lang="en-US" dirty="0" err="1"/>
              <a:t>organiseren</a:t>
            </a:r>
            <a:r>
              <a:rPr lang="en-US" dirty="0"/>
              <a:t> </a:t>
            </a:r>
            <a:r>
              <a:rPr lang="en-US" dirty="0" err="1"/>
              <a:t>én</a:t>
            </a:r>
            <a:r>
              <a:rPr lang="en-US" dirty="0"/>
              <a:t> </a:t>
            </a:r>
            <a:r>
              <a:rPr lang="en-US" dirty="0" err="1"/>
              <a:t>vergoeden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Laat</a:t>
            </a:r>
            <a:r>
              <a:rPr lang="en-US" dirty="0"/>
              <a:t> het </a:t>
            </a:r>
            <a:r>
              <a:rPr lang="en-US" dirty="0" err="1"/>
              <a:t>duidelijk</a:t>
            </a:r>
            <a:r>
              <a:rPr lang="en-US" dirty="0"/>
              <a:t> </a:t>
            </a:r>
            <a:r>
              <a:rPr lang="en-US" dirty="0" err="1"/>
              <a:t>zijn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/>
              <a:t>	</a:t>
            </a:r>
            <a:r>
              <a:rPr lang="en-US" b="1" dirty="0" err="1"/>
              <a:t>Zonder</a:t>
            </a:r>
            <a:r>
              <a:rPr lang="en-US" b="1" dirty="0"/>
              <a:t> </a:t>
            </a:r>
            <a:r>
              <a:rPr lang="en-US" b="1" dirty="0" err="1"/>
              <a:t>inspraak</a:t>
            </a:r>
            <a:r>
              <a:rPr lang="en-US" b="1" dirty="0"/>
              <a:t> is </a:t>
            </a:r>
            <a:r>
              <a:rPr lang="en-US" b="1" dirty="0" err="1"/>
              <a:t>er</a:t>
            </a:r>
            <a:r>
              <a:rPr lang="en-US" b="1" dirty="0"/>
              <a:t> </a:t>
            </a:r>
            <a:r>
              <a:rPr lang="en-US" b="1" dirty="0" err="1"/>
              <a:t>geen</a:t>
            </a:r>
            <a:r>
              <a:rPr lang="en-US" b="1" dirty="0"/>
              <a:t> </a:t>
            </a:r>
            <a:r>
              <a:rPr lang="en-US" b="1" dirty="0" err="1"/>
              <a:t>kwaliteit</a:t>
            </a:r>
            <a:br>
              <a:rPr lang="en-US" dirty="0"/>
            </a:br>
            <a:r>
              <a:rPr lang="en-US" dirty="0"/>
              <a:t>	</a:t>
            </a:r>
            <a:r>
              <a:rPr lang="en-US" b="1" dirty="0" err="1"/>
              <a:t>Zonder</a:t>
            </a:r>
            <a:r>
              <a:rPr lang="en-US" b="1" dirty="0"/>
              <a:t> </a:t>
            </a:r>
            <a:r>
              <a:rPr lang="en-US" b="1" dirty="0" err="1"/>
              <a:t>correcte</a:t>
            </a:r>
            <a:r>
              <a:rPr lang="en-US" b="1" dirty="0"/>
              <a:t> </a:t>
            </a:r>
            <a:r>
              <a:rPr lang="en-US" b="1" dirty="0" err="1"/>
              <a:t>vergoeding</a:t>
            </a:r>
            <a:r>
              <a:rPr lang="en-US" b="1" dirty="0"/>
              <a:t> is </a:t>
            </a:r>
            <a:r>
              <a:rPr lang="en-US" b="1" dirty="0" err="1"/>
              <a:t>er</a:t>
            </a:r>
            <a:r>
              <a:rPr lang="en-US" b="1" dirty="0"/>
              <a:t> </a:t>
            </a:r>
            <a:r>
              <a:rPr lang="en-US" b="1" dirty="0" err="1"/>
              <a:t>geen</a:t>
            </a:r>
            <a:r>
              <a:rPr lang="en-US" b="1" dirty="0"/>
              <a:t> </a:t>
            </a:r>
            <a:r>
              <a:rPr lang="en-US" b="1" dirty="0" err="1"/>
              <a:t>toegankelijkheid</a:t>
            </a:r>
            <a:br>
              <a:rPr lang="en-US" dirty="0"/>
            </a:br>
            <a:r>
              <a:rPr lang="en-US" dirty="0"/>
              <a:t>	</a:t>
            </a:r>
            <a:r>
              <a:rPr lang="en-US" b="1" dirty="0" err="1"/>
              <a:t>Zonder</a:t>
            </a:r>
            <a:r>
              <a:rPr lang="en-US" b="1" dirty="0"/>
              <a:t> </a:t>
            </a:r>
            <a:r>
              <a:rPr lang="en-US" b="1" dirty="0" err="1"/>
              <a:t>evenwicht</a:t>
            </a:r>
            <a:r>
              <a:rPr lang="en-US" b="1" dirty="0"/>
              <a:t> is </a:t>
            </a:r>
            <a:r>
              <a:rPr lang="en-US" b="1" dirty="0" err="1"/>
              <a:t>er</a:t>
            </a:r>
            <a:r>
              <a:rPr lang="en-US" b="1" dirty="0"/>
              <a:t> </a:t>
            </a:r>
            <a:r>
              <a:rPr lang="en-US" b="1" dirty="0" err="1"/>
              <a:t>geen</a:t>
            </a:r>
            <a:r>
              <a:rPr lang="en-US" b="1" dirty="0"/>
              <a:t> </a:t>
            </a:r>
            <a:r>
              <a:rPr lang="en-US" b="1" dirty="0" err="1"/>
              <a:t>toekomst</a:t>
            </a:r>
            <a:r>
              <a:rPr lang="en-US" b="1" dirty="0"/>
              <a:t> </a:t>
            </a:r>
            <a:r>
              <a:rPr lang="en-US" b="1" dirty="0" err="1"/>
              <a:t>voor</a:t>
            </a:r>
            <a:r>
              <a:rPr lang="en-US" b="1" dirty="0"/>
              <a:t> </a:t>
            </a:r>
            <a:r>
              <a:rPr lang="en-US" b="1" dirty="0" err="1"/>
              <a:t>onze</a:t>
            </a:r>
            <a:r>
              <a:rPr lang="en-US" b="1" dirty="0"/>
              <a:t> </a:t>
            </a:r>
            <a:r>
              <a:rPr lang="en-US" b="1" dirty="0" err="1"/>
              <a:t>zorg</a:t>
            </a:r>
            <a:endParaRPr lang="en-US" b="1" dirty="0"/>
          </a:p>
          <a:p>
            <a:endParaRPr lang="en-US" dirty="0"/>
          </a:p>
          <a:p>
            <a:r>
              <a:rPr lang="en-US" dirty="0" err="1"/>
              <a:t>Nomenclatuurhervorming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ziekenhuishervormingen</a:t>
            </a:r>
            <a:r>
              <a:rPr lang="en-US" dirty="0"/>
              <a:t> </a:t>
            </a:r>
            <a:r>
              <a:rPr lang="en-US" dirty="0" err="1"/>
              <a:t>dienen</a:t>
            </a:r>
            <a:r>
              <a:rPr lang="en-US" dirty="0"/>
              <a:t> </a:t>
            </a:r>
            <a:r>
              <a:rPr lang="en-US" dirty="0" err="1"/>
              <a:t>ongestoord</a:t>
            </a:r>
            <a:r>
              <a:rPr lang="en-US" dirty="0"/>
              <a:t> </a:t>
            </a:r>
            <a:r>
              <a:rPr lang="en-US" dirty="0" err="1"/>
              <a:t>voortgezet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1129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15578-E064-C042-B4DB-0DBB2777C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7790" y="633942"/>
            <a:ext cx="8911687" cy="1280890"/>
          </a:xfrm>
        </p:spPr>
        <p:txBody>
          <a:bodyPr/>
          <a:lstStyle/>
          <a:p>
            <a:r>
              <a:rPr lang="en-US" dirty="0" err="1"/>
              <a:t>Medicomut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overleg</a:t>
            </a:r>
            <a:r>
              <a:rPr lang="en-US" dirty="0"/>
              <a:t> </a:t>
            </a:r>
            <a:r>
              <a:rPr lang="en-US" dirty="0" err="1"/>
              <a:t>organen</a:t>
            </a:r>
            <a:r>
              <a:rPr lang="en-US" dirty="0"/>
              <a:t>: “kill them all”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9DE592-7982-7446-ACAC-788D45335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9517" y="2354580"/>
            <a:ext cx="6735323" cy="287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8137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12660-676B-DE4E-82E4-40DE5BFD3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1312" y="663439"/>
            <a:ext cx="8911687" cy="1280890"/>
          </a:xfrm>
        </p:spPr>
        <p:txBody>
          <a:bodyPr/>
          <a:lstStyle/>
          <a:p>
            <a:r>
              <a:rPr lang="en-US" dirty="0" err="1"/>
              <a:t>Verzekeringscomité</a:t>
            </a:r>
            <a:r>
              <a:rPr lang="en-US" dirty="0"/>
              <a:t> 23/06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DDC46-9493-554E-9E93-1C2667ECB5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De </a:t>
            </a:r>
            <a:r>
              <a:rPr lang="en-US" dirty="0" err="1"/>
              <a:t>kaderwet</a:t>
            </a:r>
            <a:r>
              <a:rPr lang="en-US" dirty="0"/>
              <a:t> van Frank VDB is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unaniem</a:t>
            </a:r>
            <a:r>
              <a:rPr lang="en-US" dirty="0"/>
              <a:t> </a:t>
            </a:r>
            <a:r>
              <a:rPr lang="en-US" dirty="0" err="1"/>
              <a:t>verworpen</a:t>
            </a:r>
            <a:r>
              <a:rPr lang="en-US" dirty="0"/>
              <a:t> (door </a:t>
            </a:r>
            <a:r>
              <a:rPr lang="en-US" dirty="0" err="1"/>
              <a:t>ziekenfondsen</a:t>
            </a:r>
            <a:r>
              <a:rPr lang="en-US" dirty="0"/>
              <a:t> </a:t>
            </a:r>
            <a:r>
              <a:rPr lang="en-US" dirty="0" err="1"/>
              <a:t>én</a:t>
            </a:r>
            <a:r>
              <a:rPr lang="en-US" dirty="0"/>
              <a:t> </a:t>
            </a:r>
            <a:r>
              <a:rPr lang="en-US" dirty="0" err="1"/>
              <a:t>artsen</a:t>
            </a:r>
            <a:r>
              <a:rPr lang="en-US" dirty="0"/>
              <a:t>)</a:t>
            </a:r>
          </a:p>
          <a:p>
            <a:r>
              <a:rPr lang="en-US" dirty="0" err="1"/>
              <a:t>Unaniem</a:t>
            </a:r>
            <a:r>
              <a:rPr lang="en-US" dirty="0"/>
              <a:t> </a:t>
            </a:r>
            <a:r>
              <a:rPr lang="en-US" dirty="0" err="1"/>
              <a:t>verzet</a:t>
            </a:r>
            <a:r>
              <a:rPr lang="en-US" dirty="0"/>
              <a:t> van de 4 </a:t>
            </a:r>
            <a:r>
              <a:rPr lang="en-US" dirty="0" err="1"/>
              <a:t>medische</a:t>
            </a:r>
            <a:r>
              <a:rPr lang="en-US" dirty="0"/>
              <a:t> </a:t>
            </a:r>
            <a:r>
              <a:rPr lang="en-US" dirty="0" err="1"/>
              <a:t>raden</a:t>
            </a:r>
            <a:r>
              <a:rPr lang="en-US" dirty="0"/>
              <a:t> van de </a:t>
            </a:r>
            <a:r>
              <a:rPr lang="en-US" dirty="0" err="1"/>
              <a:t>universitaire</a:t>
            </a:r>
            <a:r>
              <a:rPr lang="en-US" dirty="0"/>
              <a:t> </a:t>
            </a:r>
            <a:r>
              <a:rPr lang="en-US" dirty="0" err="1"/>
              <a:t>ziekenhuizen</a:t>
            </a:r>
            <a:r>
              <a:rPr lang="en-US" dirty="0"/>
              <a:t> </a:t>
            </a:r>
            <a:r>
              <a:rPr lang="en-US" dirty="0" err="1"/>
              <a:t>tegen</a:t>
            </a:r>
            <a:r>
              <a:rPr lang="en-US" dirty="0"/>
              <a:t> de </a:t>
            </a:r>
            <a:r>
              <a:rPr lang="en-US" dirty="0" err="1"/>
              <a:t>kaderwet</a:t>
            </a:r>
            <a:endParaRPr lang="en-US" dirty="0"/>
          </a:p>
          <a:p>
            <a:r>
              <a:rPr lang="en-US" dirty="0" err="1"/>
              <a:t>Gezamelijk</a:t>
            </a:r>
            <a:r>
              <a:rPr lang="en-US" dirty="0"/>
              <a:t> </a:t>
            </a:r>
            <a:r>
              <a:rPr lang="en-US" dirty="0" err="1"/>
              <a:t>standpunt</a:t>
            </a:r>
            <a:r>
              <a:rPr lang="en-US" dirty="0"/>
              <a:t> van </a:t>
            </a:r>
            <a:r>
              <a:rPr lang="en-US" b="1" dirty="0" err="1"/>
              <a:t>alle</a:t>
            </a:r>
            <a:r>
              <a:rPr lang="en-US" dirty="0"/>
              <a:t> </a:t>
            </a:r>
            <a:r>
              <a:rPr lang="en-US" dirty="0" err="1"/>
              <a:t>zorgverstrekkers</a:t>
            </a:r>
            <a:r>
              <a:rPr lang="en-US" dirty="0"/>
              <a:t>.</a:t>
            </a:r>
          </a:p>
          <a:p>
            <a:r>
              <a:rPr lang="en-US" dirty="0" err="1"/>
              <a:t>Totaal</a:t>
            </a:r>
            <a:r>
              <a:rPr lang="en-US" dirty="0"/>
              <a:t> 105 </a:t>
            </a:r>
            <a:r>
              <a:rPr lang="en-US" dirty="0" err="1"/>
              <a:t>pagina's</a:t>
            </a:r>
            <a:r>
              <a:rPr lang="en-US" dirty="0"/>
              <a:t> </a:t>
            </a:r>
            <a:r>
              <a:rPr lang="en-US" dirty="0" err="1"/>
              <a:t>commentaar</a:t>
            </a:r>
            <a:r>
              <a:rPr lang="en-US" dirty="0"/>
              <a:t>/</a:t>
            </a:r>
            <a:r>
              <a:rPr lang="en-US" dirty="0" err="1"/>
              <a:t>amendementen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De </a:t>
            </a:r>
            <a:r>
              <a:rPr lang="en-US" dirty="0" err="1"/>
              <a:t>artsensyndicaten</a:t>
            </a:r>
            <a:r>
              <a:rPr lang="en-US" dirty="0"/>
              <a:t> </a:t>
            </a:r>
            <a:r>
              <a:rPr lang="en-US" dirty="0" err="1"/>
              <a:t>zullen</a:t>
            </a:r>
            <a:r>
              <a:rPr lang="en-US" dirty="0"/>
              <a:t> de staking van 7/7 </a:t>
            </a:r>
            <a:r>
              <a:rPr lang="en-US" dirty="0" err="1"/>
              <a:t>verder</a:t>
            </a:r>
            <a:r>
              <a:rPr lang="en-US" dirty="0"/>
              <a:t> </a:t>
            </a:r>
            <a:r>
              <a:rPr lang="en-US" dirty="0" err="1"/>
              <a:t>voorbereiden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7809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1035D-648B-8641-9F9C-2274CB5F0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0474" y="663439"/>
            <a:ext cx="8911687" cy="1280890"/>
          </a:xfrm>
        </p:spPr>
        <p:txBody>
          <a:bodyPr/>
          <a:lstStyle/>
          <a:p>
            <a:r>
              <a:rPr lang="en-US" dirty="0"/>
              <a:t>Document VC 23/06/2025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2C375-FCB6-2B43-8F72-DECFBDEB2E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Het </a:t>
            </a:r>
            <a:r>
              <a:rPr lang="en-US" i="1" dirty="0" err="1"/>
              <a:t>overlegmodel</a:t>
            </a:r>
            <a:r>
              <a:rPr lang="en-US" i="1" dirty="0"/>
              <a:t> </a:t>
            </a:r>
            <a:r>
              <a:rPr lang="en-US" i="1" dirty="0" err="1"/>
              <a:t>komt</a:t>
            </a:r>
            <a:r>
              <a:rPr lang="en-US" i="1" dirty="0"/>
              <a:t> </a:t>
            </a:r>
            <a:r>
              <a:rPr lang="en-US" i="1" dirty="0" err="1"/>
              <a:t>onder</a:t>
            </a:r>
            <a:r>
              <a:rPr lang="en-US" i="1" dirty="0"/>
              <a:t> </a:t>
            </a:r>
            <a:r>
              <a:rPr lang="en-US" i="1" dirty="0" err="1"/>
              <a:t>druk</a:t>
            </a:r>
            <a:r>
              <a:rPr lang="en-US" i="1" dirty="0"/>
              <a:t> </a:t>
            </a:r>
            <a:r>
              <a:rPr lang="en-US" i="1" dirty="0" err="1"/>
              <a:t>te</a:t>
            </a:r>
            <a:r>
              <a:rPr lang="en-US" i="1" dirty="0"/>
              <a:t> </a:t>
            </a:r>
            <a:r>
              <a:rPr lang="en-US" i="1" dirty="0" err="1"/>
              <a:t>staan</a:t>
            </a:r>
            <a:r>
              <a:rPr lang="en-US" i="1" dirty="0"/>
              <a:t> door </a:t>
            </a:r>
            <a:r>
              <a:rPr lang="en-US" i="1" dirty="0" err="1"/>
              <a:t>verregaande</a:t>
            </a:r>
            <a:r>
              <a:rPr lang="en-US" i="1" dirty="0"/>
              <a:t> </a:t>
            </a:r>
            <a:r>
              <a:rPr lang="en-US" i="1" dirty="0" err="1"/>
              <a:t>wijzigingen</a:t>
            </a:r>
            <a:r>
              <a:rPr lang="en-US" i="1" dirty="0"/>
              <a:t> in de</a:t>
            </a:r>
            <a:r>
              <a:rPr lang="en-US" dirty="0"/>
              <a:t> </a:t>
            </a:r>
            <a:r>
              <a:rPr lang="en-US" i="1" dirty="0" err="1"/>
              <a:t>begrotingsprocedure</a:t>
            </a:r>
            <a:r>
              <a:rPr lang="en-US" i="1" dirty="0"/>
              <a:t>.</a:t>
            </a:r>
          </a:p>
          <a:p>
            <a:r>
              <a:rPr lang="en-US" i="1" dirty="0"/>
              <a:t>We </a:t>
            </a:r>
            <a:r>
              <a:rPr lang="en-US" i="1" dirty="0" err="1"/>
              <a:t>zijn</a:t>
            </a:r>
            <a:r>
              <a:rPr lang="en-US" i="1" dirty="0"/>
              <a:t> </a:t>
            </a:r>
            <a:r>
              <a:rPr lang="en-US" i="1" dirty="0" err="1"/>
              <a:t>bezorgd</a:t>
            </a:r>
            <a:r>
              <a:rPr lang="en-US" i="1" dirty="0"/>
              <a:t> over de </a:t>
            </a:r>
            <a:r>
              <a:rPr lang="en-US" i="1" dirty="0" err="1"/>
              <a:t>wijze</a:t>
            </a:r>
            <a:r>
              <a:rPr lang="en-US" i="1" dirty="0"/>
              <a:t> </a:t>
            </a:r>
            <a:r>
              <a:rPr lang="en-US" i="1" dirty="0" err="1"/>
              <a:t>waarop</a:t>
            </a:r>
            <a:r>
              <a:rPr lang="en-US" i="1" dirty="0"/>
              <a:t> </a:t>
            </a:r>
            <a:r>
              <a:rPr lang="en-US" i="1" dirty="0" err="1"/>
              <a:t>dergelijke</a:t>
            </a:r>
            <a:r>
              <a:rPr lang="en-US" i="1" dirty="0"/>
              <a:t> </a:t>
            </a:r>
            <a:r>
              <a:rPr lang="en-US" i="1" dirty="0" err="1"/>
              <a:t>hervormingen</a:t>
            </a:r>
            <a:r>
              <a:rPr lang="en-US" i="1" dirty="0"/>
              <a:t> tot stand </a:t>
            </a:r>
            <a:r>
              <a:rPr lang="en-US" i="1" dirty="0" err="1"/>
              <a:t>komen</a:t>
            </a:r>
            <a:r>
              <a:rPr lang="en-US" i="1" dirty="0"/>
              <a:t>. In </a:t>
            </a:r>
            <a:r>
              <a:rPr lang="en-US" i="1" dirty="0" err="1"/>
              <a:t>een</a:t>
            </a:r>
            <a:r>
              <a:rPr lang="en-US" dirty="0"/>
              <a:t> </a:t>
            </a:r>
            <a:r>
              <a:rPr lang="en-US" i="1" dirty="0" err="1"/>
              <a:t>sneltreinvaart</a:t>
            </a:r>
            <a:r>
              <a:rPr lang="en-US" i="1" dirty="0"/>
              <a:t> </a:t>
            </a:r>
            <a:r>
              <a:rPr lang="en-US" i="1" dirty="0" err="1"/>
              <a:t>worden</a:t>
            </a:r>
            <a:r>
              <a:rPr lang="en-US" i="1" dirty="0"/>
              <a:t> </a:t>
            </a:r>
            <a:r>
              <a:rPr lang="en-US" i="1" dirty="0" err="1"/>
              <a:t>zij</a:t>
            </a:r>
            <a:r>
              <a:rPr lang="en-US" i="1" dirty="0"/>
              <a:t> </a:t>
            </a:r>
            <a:r>
              <a:rPr lang="en-US" i="1" dirty="0" err="1"/>
              <a:t>uitgewerkt</a:t>
            </a:r>
            <a:r>
              <a:rPr lang="en-US" i="1" dirty="0"/>
              <a:t>, </a:t>
            </a:r>
            <a:r>
              <a:rPr lang="en-US" i="1" dirty="0" err="1"/>
              <a:t>zonder</a:t>
            </a:r>
            <a:r>
              <a:rPr lang="en-US" i="1" dirty="0"/>
              <a:t> </a:t>
            </a:r>
            <a:r>
              <a:rPr lang="en-US" i="1" dirty="0" err="1"/>
              <a:t>grondig</a:t>
            </a:r>
            <a:r>
              <a:rPr lang="en-US" i="1" dirty="0"/>
              <a:t> </a:t>
            </a:r>
            <a:r>
              <a:rPr lang="en-US" i="1" dirty="0" err="1"/>
              <a:t>voorafgaand</a:t>
            </a:r>
            <a:r>
              <a:rPr lang="en-US" i="1" dirty="0"/>
              <a:t> </a:t>
            </a:r>
            <a:r>
              <a:rPr lang="en-US" i="1" dirty="0" err="1"/>
              <a:t>debat</a:t>
            </a:r>
            <a:r>
              <a:rPr lang="en-US" i="1" dirty="0"/>
              <a:t> </a:t>
            </a:r>
            <a:r>
              <a:rPr lang="en-US" i="1" dirty="0" err="1"/>
              <a:t>en</a:t>
            </a:r>
            <a:r>
              <a:rPr lang="en-US" i="1" dirty="0"/>
              <a:t> </a:t>
            </a:r>
            <a:r>
              <a:rPr lang="en-US" i="1" dirty="0" err="1"/>
              <a:t>los</a:t>
            </a:r>
            <a:r>
              <a:rPr lang="en-US" i="1" dirty="0"/>
              <a:t> van de</a:t>
            </a:r>
            <a:r>
              <a:rPr lang="en-US" dirty="0"/>
              <a:t> </a:t>
            </a:r>
            <a:r>
              <a:rPr lang="en-US" i="1" dirty="0" err="1"/>
              <a:t>bestaande</a:t>
            </a:r>
            <a:r>
              <a:rPr lang="en-US" i="1" dirty="0"/>
              <a:t> </a:t>
            </a:r>
            <a:r>
              <a:rPr lang="en-US" i="1" dirty="0" err="1"/>
              <a:t>overlegstructuren</a:t>
            </a:r>
            <a:r>
              <a:rPr lang="en-US" i="1" dirty="0"/>
              <a:t>.</a:t>
            </a:r>
          </a:p>
          <a:p>
            <a:r>
              <a:rPr lang="en-US" i="1" dirty="0" err="1"/>
              <a:t>Wij</a:t>
            </a:r>
            <a:r>
              <a:rPr lang="en-US" i="1" dirty="0"/>
              <a:t> </a:t>
            </a:r>
            <a:r>
              <a:rPr lang="en-US" i="1" dirty="0" err="1"/>
              <a:t>pleiten</a:t>
            </a:r>
            <a:r>
              <a:rPr lang="en-US" i="1" dirty="0"/>
              <a:t> </a:t>
            </a:r>
            <a:r>
              <a:rPr lang="en-US" i="1" dirty="0" err="1"/>
              <a:t>ook</a:t>
            </a:r>
            <a:r>
              <a:rPr lang="en-US" i="1" dirty="0"/>
              <a:t> </a:t>
            </a:r>
            <a:r>
              <a:rPr lang="en-US" i="1" dirty="0" err="1"/>
              <a:t>voor</a:t>
            </a:r>
            <a:r>
              <a:rPr lang="en-US" i="1" dirty="0"/>
              <a:t> </a:t>
            </a:r>
            <a:r>
              <a:rPr lang="en-US" i="1" dirty="0" err="1"/>
              <a:t>coherente</a:t>
            </a:r>
            <a:r>
              <a:rPr lang="en-US" i="1" dirty="0"/>
              <a:t>, </a:t>
            </a:r>
            <a:r>
              <a:rPr lang="en-US" i="1" dirty="0" err="1"/>
              <a:t>samenhangende</a:t>
            </a:r>
            <a:r>
              <a:rPr lang="en-US" i="1" dirty="0"/>
              <a:t> </a:t>
            </a:r>
            <a:r>
              <a:rPr lang="en-US" i="1" dirty="0" err="1"/>
              <a:t>hervormingen</a:t>
            </a:r>
            <a:r>
              <a:rPr lang="en-US" i="1" dirty="0"/>
              <a:t>, </a:t>
            </a:r>
            <a:r>
              <a:rPr lang="en-US" i="1" dirty="0" err="1"/>
              <a:t>zowel</a:t>
            </a:r>
            <a:r>
              <a:rPr lang="en-US" i="1" dirty="0"/>
              <a:t> </a:t>
            </a:r>
            <a:r>
              <a:rPr lang="en-US" i="1" dirty="0" err="1"/>
              <a:t>inhoudelijk</a:t>
            </a:r>
            <a:r>
              <a:rPr lang="en-US" i="1" dirty="0"/>
              <a:t> </a:t>
            </a:r>
            <a:r>
              <a:rPr lang="en-US" i="1" dirty="0" err="1"/>
              <a:t>als</a:t>
            </a:r>
            <a:r>
              <a:rPr lang="en-US" i="1" dirty="0"/>
              <a:t> qua</a:t>
            </a:r>
            <a:r>
              <a:rPr lang="en-US" dirty="0"/>
              <a:t> </a:t>
            </a:r>
            <a:r>
              <a:rPr lang="en-US" i="1" dirty="0"/>
              <a:t>timing.</a:t>
            </a:r>
          </a:p>
          <a:p>
            <a:r>
              <a:rPr lang="en-US" i="1" dirty="0"/>
              <a:t>We </a:t>
            </a:r>
            <a:r>
              <a:rPr lang="en-US" i="1" dirty="0" err="1"/>
              <a:t>blijven</a:t>
            </a:r>
            <a:r>
              <a:rPr lang="en-US" i="1" dirty="0"/>
              <a:t> </a:t>
            </a:r>
            <a:r>
              <a:rPr lang="en-US" i="1" dirty="0" err="1"/>
              <a:t>overtuigd</a:t>
            </a:r>
            <a:r>
              <a:rPr lang="en-US" i="1" dirty="0"/>
              <a:t> </a:t>
            </a:r>
            <a:r>
              <a:rPr lang="en-US" i="1" dirty="0" err="1"/>
              <a:t>voorstander</a:t>
            </a:r>
            <a:r>
              <a:rPr lang="en-US" i="1" dirty="0"/>
              <a:t> van het </a:t>
            </a:r>
            <a:r>
              <a:rPr lang="en-US" i="1" dirty="0" err="1"/>
              <a:t>medebeheer</a:t>
            </a:r>
            <a:r>
              <a:rPr lang="en-US" i="1" dirty="0"/>
              <a:t> van de </a:t>
            </a:r>
            <a:r>
              <a:rPr lang="en-US" i="1" dirty="0" err="1"/>
              <a:t>gezondheidszorg</a:t>
            </a:r>
            <a:r>
              <a:rPr lang="en-US" i="1" dirty="0"/>
              <a:t> door </a:t>
            </a:r>
            <a:r>
              <a:rPr lang="en-US" i="1" dirty="0" err="1"/>
              <a:t>zorgverleners</a:t>
            </a:r>
            <a:r>
              <a:rPr lang="en-US" i="1" dirty="0"/>
              <a:t> </a:t>
            </a:r>
            <a:r>
              <a:rPr lang="en-US" i="1" dirty="0" err="1"/>
              <a:t>en</a:t>
            </a:r>
            <a:r>
              <a:rPr lang="en-US" i="1" dirty="0"/>
              <a:t> </a:t>
            </a:r>
            <a:r>
              <a:rPr lang="en-US" i="1" dirty="0" err="1"/>
              <a:t>ziekenfondsen</a:t>
            </a:r>
            <a:endParaRPr lang="en-US" dirty="0"/>
          </a:p>
          <a:p>
            <a:r>
              <a:rPr lang="en-US" dirty="0"/>
              <a:t>AADM – APB – BBOT- GIBBIS – UNESSA – VVT – AXXON – Wit-</a:t>
            </a:r>
            <a:r>
              <a:rPr lang="en-US" dirty="0" err="1"/>
              <a:t>gele</a:t>
            </a:r>
            <a:r>
              <a:rPr lang="en-US" dirty="0"/>
              <a:t> </a:t>
            </a:r>
            <a:r>
              <a:rPr lang="en-US" dirty="0" err="1"/>
              <a:t>kruis</a:t>
            </a:r>
            <a:r>
              <a:rPr lang="en-US" dirty="0"/>
              <a:t> – VVL – BVAS – </a:t>
            </a:r>
            <a:r>
              <a:rPr lang="en-US" dirty="0" err="1"/>
              <a:t>Kartel</a:t>
            </a:r>
            <a:r>
              <a:rPr lang="en-US" dirty="0"/>
              <a:t> – </a:t>
            </a:r>
            <a:r>
              <a:rPr lang="en-US" dirty="0" err="1"/>
              <a:t>Vroedvrouwen</a:t>
            </a:r>
            <a:r>
              <a:rPr lang="en-US" dirty="0"/>
              <a:t> – </a:t>
            </a:r>
            <a:r>
              <a:rPr lang="en-US" dirty="0" err="1"/>
              <a:t>Vlaamse</a:t>
            </a:r>
            <a:r>
              <a:rPr lang="en-US" dirty="0"/>
              <a:t> UZ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3842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16423-E3F4-DB4D-9659-E1F3A72C7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7854" y="710747"/>
            <a:ext cx="8911687" cy="1280890"/>
          </a:xfrm>
        </p:spPr>
        <p:txBody>
          <a:bodyPr/>
          <a:lstStyle/>
          <a:p>
            <a:r>
              <a:rPr lang="en-US" dirty="0" err="1"/>
              <a:t>Politiek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771D0-DC77-7944-A0EA-C9BBDA912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0426" y="2131394"/>
            <a:ext cx="8946541" cy="4175255"/>
          </a:xfrm>
        </p:spPr>
        <p:txBody>
          <a:bodyPr/>
          <a:lstStyle/>
          <a:p>
            <a:r>
              <a:rPr lang="en-US" dirty="0" err="1"/>
              <a:t>Coalitie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oppositie</a:t>
            </a:r>
            <a:r>
              <a:rPr lang="en-US" dirty="0"/>
              <a:t> in </a:t>
            </a:r>
            <a:r>
              <a:rPr lang="en-US" dirty="0" err="1"/>
              <a:t>verzet</a:t>
            </a:r>
            <a:r>
              <a:rPr lang="en-US" dirty="0"/>
              <a:t> </a:t>
            </a:r>
            <a:r>
              <a:rPr lang="en-US" dirty="0" err="1"/>
              <a:t>tegen</a:t>
            </a:r>
            <a:r>
              <a:rPr lang="en-US" dirty="0"/>
              <a:t> VDB</a:t>
            </a:r>
          </a:p>
          <a:p>
            <a:r>
              <a:rPr lang="en-US" dirty="0" err="1"/>
              <a:t>Vragen</a:t>
            </a:r>
            <a:r>
              <a:rPr lang="en-US" dirty="0"/>
              <a:t> </a:t>
            </a:r>
            <a:r>
              <a:rPr lang="en-US" dirty="0" err="1"/>
              <a:t>steun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duidelijke</a:t>
            </a:r>
            <a:r>
              <a:rPr lang="en-US" dirty="0"/>
              <a:t> </a:t>
            </a:r>
            <a:r>
              <a:rPr lang="en-US" dirty="0" err="1"/>
              <a:t>standpunten</a:t>
            </a:r>
            <a:r>
              <a:rPr lang="en-US" dirty="0"/>
              <a:t> van de </a:t>
            </a:r>
            <a:r>
              <a:rPr lang="en-US" dirty="0" err="1"/>
              <a:t>artsen</a:t>
            </a:r>
            <a:endParaRPr lang="en-US" dirty="0"/>
          </a:p>
          <a:p>
            <a:pPr lvl="1"/>
            <a:r>
              <a:rPr lang="en-US" dirty="0"/>
              <a:t>Oa </a:t>
            </a:r>
            <a:r>
              <a:rPr lang="en-US" dirty="0" err="1"/>
              <a:t>duidelijk</a:t>
            </a:r>
            <a:r>
              <a:rPr lang="en-US" dirty="0"/>
              <a:t> </a:t>
            </a:r>
            <a:r>
              <a:rPr lang="en-US" dirty="0" err="1"/>
              <a:t>signaal</a:t>
            </a:r>
            <a:r>
              <a:rPr lang="en-US" dirty="0"/>
              <a:t> door </a:t>
            </a:r>
            <a:r>
              <a:rPr lang="en-US" dirty="0" err="1"/>
              <a:t>te</a:t>
            </a:r>
            <a:r>
              <a:rPr lang="en-US" dirty="0"/>
              <a:t> ”</a:t>
            </a:r>
            <a:r>
              <a:rPr lang="en-US" dirty="0" err="1"/>
              <a:t>staken</a:t>
            </a:r>
            <a:r>
              <a:rPr lang="en-US" dirty="0"/>
              <a:t>”</a:t>
            </a:r>
          </a:p>
          <a:p>
            <a:pPr lvl="1"/>
            <a:r>
              <a:rPr lang="en-US" dirty="0" err="1"/>
              <a:t>Optie</a:t>
            </a:r>
            <a:r>
              <a:rPr lang="en-US" dirty="0"/>
              <a:t> “</a:t>
            </a:r>
            <a:r>
              <a:rPr lang="en-US" dirty="0" err="1"/>
              <a:t>werken</a:t>
            </a:r>
            <a:r>
              <a:rPr lang="en-US" dirty="0"/>
              <a:t> </a:t>
            </a:r>
            <a:r>
              <a:rPr lang="en-US" dirty="0" err="1"/>
              <a:t>zoals</a:t>
            </a:r>
            <a:r>
              <a:rPr lang="en-US" dirty="0"/>
              <a:t> VDB het </a:t>
            </a:r>
            <a:r>
              <a:rPr lang="en-US" dirty="0" err="1"/>
              <a:t>zou</a:t>
            </a:r>
            <a:r>
              <a:rPr lang="en-US" dirty="0"/>
              <a:t> </a:t>
            </a:r>
            <a:r>
              <a:rPr lang="en-US" dirty="0" err="1"/>
              <a:t>willen</a:t>
            </a:r>
            <a:r>
              <a:rPr lang="en-US" dirty="0"/>
              <a:t>” maw </a:t>
            </a:r>
            <a:r>
              <a:rPr lang="en-US" dirty="0" err="1"/>
              <a:t>drastische</a:t>
            </a:r>
            <a:r>
              <a:rPr lang="en-US" dirty="0"/>
              <a:t> </a:t>
            </a:r>
            <a:r>
              <a:rPr lang="en-US" dirty="0" err="1"/>
              <a:t>reductie</a:t>
            </a:r>
            <a:r>
              <a:rPr lang="en-US" dirty="0"/>
              <a:t> van de </a:t>
            </a:r>
            <a:r>
              <a:rPr lang="en-US" dirty="0" err="1"/>
              <a:t>beschikbaarheid</a:t>
            </a:r>
            <a:endParaRPr lang="en-US" dirty="0"/>
          </a:p>
          <a:p>
            <a:r>
              <a:rPr lang="en-US" dirty="0" err="1"/>
              <a:t>Unessa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Gibbis</a:t>
            </a:r>
            <a:r>
              <a:rPr lang="en-US" dirty="0"/>
              <a:t> </a:t>
            </a:r>
            <a:r>
              <a:rPr lang="en-US" dirty="0" err="1"/>
              <a:t>ook</a:t>
            </a:r>
            <a:r>
              <a:rPr lang="en-US" dirty="0"/>
              <a:t> </a:t>
            </a:r>
            <a:r>
              <a:rPr lang="en-US" dirty="0" err="1"/>
              <a:t>tegen</a:t>
            </a:r>
            <a:endParaRPr lang="en-US" dirty="0"/>
          </a:p>
          <a:p>
            <a:r>
              <a:rPr lang="en-US" dirty="0" err="1"/>
              <a:t>Icuro</a:t>
            </a:r>
            <a:r>
              <a:rPr lang="en-US" dirty="0"/>
              <a:t>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327D64-3B8C-6242-85EB-24319A23C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3257" y="375496"/>
            <a:ext cx="2661346" cy="11557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1E6AE8-785E-4C42-B7F1-7005B7B5B1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4770" y="394949"/>
            <a:ext cx="2150166" cy="18213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2CD6F9-1D38-BA48-9DB0-FE0FD4ED46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968" b="50262"/>
          <a:stretch/>
        </p:blipFill>
        <p:spPr>
          <a:xfrm>
            <a:off x="7021479" y="375496"/>
            <a:ext cx="1756415" cy="19513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9467626-36F9-AD4B-BA02-F270B3A8F58B}"/>
              </a:ext>
            </a:extLst>
          </p:cNvPr>
          <p:cNvSpPr txBox="1"/>
          <p:nvPr/>
        </p:nvSpPr>
        <p:spPr>
          <a:xfrm>
            <a:off x="647323" y="5186569"/>
            <a:ext cx="6177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/>
              <a:t>MR: "Wat </a:t>
            </a:r>
            <a:r>
              <a:rPr lang="en-US" sz="1200" b="1" i="1" dirty="0" err="1"/>
              <a:t>er</a:t>
            </a:r>
            <a:r>
              <a:rPr lang="en-US" sz="1200" b="1" i="1" dirty="0"/>
              <a:t> in het </a:t>
            </a:r>
            <a:r>
              <a:rPr lang="en-US" sz="1200" b="1" i="1" dirty="0" err="1"/>
              <a:t>regeerakkoord</a:t>
            </a:r>
            <a:r>
              <a:rPr lang="en-US" sz="1200" b="1" i="1" dirty="0"/>
              <a:t> van de </a:t>
            </a:r>
            <a:r>
              <a:rPr lang="en-US" sz="1200" b="1" i="1" dirty="0" err="1"/>
              <a:t>Arizoneregering</a:t>
            </a:r>
            <a:r>
              <a:rPr lang="en-US" sz="1200" b="1" i="1" dirty="0"/>
              <a:t> </a:t>
            </a:r>
            <a:r>
              <a:rPr lang="en-US" sz="1200" b="1" i="1" dirty="0" err="1"/>
              <a:t>staat</a:t>
            </a:r>
            <a:r>
              <a:rPr lang="en-US" sz="1200" b="1" i="1" dirty="0"/>
              <a:t>, </a:t>
            </a:r>
            <a:r>
              <a:rPr lang="en-US" sz="1200" b="1" i="1" dirty="0" err="1"/>
              <a:t>komt</a:t>
            </a:r>
            <a:r>
              <a:rPr lang="en-US" sz="1200" b="1" i="1" dirty="0"/>
              <a:t> </a:t>
            </a:r>
            <a:r>
              <a:rPr lang="en-US" sz="1200" b="1" i="1" dirty="0" err="1"/>
              <a:t>niet</a:t>
            </a:r>
            <a:r>
              <a:rPr lang="en-US" sz="1200" b="1" i="1" dirty="0"/>
              <a:t> </a:t>
            </a:r>
            <a:r>
              <a:rPr lang="en-US" sz="1200" b="1" i="1" dirty="0" err="1"/>
              <a:t>overeen</a:t>
            </a:r>
            <a:r>
              <a:rPr lang="en-US" sz="1200" b="1" i="1" dirty="0"/>
              <a:t> met de </a:t>
            </a:r>
            <a:r>
              <a:rPr lang="en-US" sz="1200" b="1" i="1" dirty="0" err="1"/>
              <a:t>inhoud</a:t>
            </a:r>
            <a:r>
              <a:rPr lang="en-US" sz="1200" b="1" i="1" dirty="0"/>
              <a:t> van </a:t>
            </a:r>
            <a:r>
              <a:rPr lang="en-US" sz="1200" b="1" i="1" dirty="0" err="1"/>
              <a:t>uw</a:t>
            </a:r>
            <a:r>
              <a:rPr lang="en-US" sz="1200" b="1" i="1" dirty="0"/>
              <a:t> </a:t>
            </a:r>
            <a:r>
              <a:rPr lang="en-US" sz="1200" b="1" i="1" dirty="0" err="1"/>
              <a:t>voorontwerp</a:t>
            </a:r>
            <a:r>
              <a:rPr lang="en-US" sz="1200" b="1" i="1" dirty="0"/>
              <a:t>. </a:t>
            </a:r>
            <a:r>
              <a:rPr lang="en-US" sz="1200" b="1" i="1" dirty="0" err="1"/>
              <a:t>Dat</a:t>
            </a:r>
            <a:r>
              <a:rPr lang="en-US" sz="1200" b="1" i="1" dirty="0"/>
              <a:t> is </a:t>
            </a:r>
            <a:r>
              <a:rPr lang="en-US" sz="1200" b="1" i="1" dirty="0" err="1"/>
              <a:t>onaanvaardbaar</a:t>
            </a:r>
            <a:r>
              <a:rPr lang="en-US" sz="1200" b="1" i="1" dirty="0"/>
              <a:t>! Net nu we de </a:t>
            </a:r>
            <a:r>
              <a:rPr lang="en-US" sz="1200" b="1" i="1" dirty="0" err="1"/>
              <a:t>gezondheidsberoepen</a:t>
            </a:r>
            <a:r>
              <a:rPr lang="en-US" sz="1200" b="1" i="1" dirty="0"/>
              <a:t> </a:t>
            </a:r>
            <a:r>
              <a:rPr lang="en-US" sz="1200" b="1" i="1" dirty="0" err="1"/>
              <a:t>aantrekkelijker</a:t>
            </a:r>
            <a:r>
              <a:rPr lang="en-US" sz="1200" b="1" i="1" dirty="0"/>
              <a:t> </a:t>
            </a:r>
            <a:r>
              <a:rPr lang="en-US" sz="1200" b="1" i="1" dirty="0" err="1"/>
              <a:t>moeten</a:t>
            </a:r>
            <a:r>
              <a:rPr lang="en-US" sz="1200" b="1" i="1" dirty="0"/>
              <a:t> </a:t>
            </a:r>
            <a:r>
              <a:rPr lang="en-US" sz="1200" b="1" i="1" dirty="0" err="1"/>
              <a:t>maken</a:t>
            </a:r>
            <a:r>
              <a:rPr lang="en-US" sz="1200" b="1" i="1" dirty="0"/>
              <a:t>, </a:t>
            </a:r>
            <a:r>
              <a:rPr lang="en-US" sz="1200" b="1" i="1" dirty="0" err="1"/>
              <a:t>raken</a:t>
            </a:r>
            <a:r>
              <a:rPr lang="en-US" sz="1200" b="1" i="1" dirty="0"/>
              <a:t> de </a:t>
            </a:r>
            <a:r>
              <a:rPr lang="en-US" sz="1200" b="1" i="1" dirty="0" err="1"/>
              <a:t>beoefenaars</a:t>
            </a:r>
            <a:r>
              <a:rPr lang="en-US" sz="1200" b="1" i="1" dirty="0"/>
              <a:t> van die </a:t>
            </a:r>
            <a:r>
              <a:rPr lang="en-US" sz="1200" b="1" i="1" dirty="0" err="1"/>
              <a:t>beroepen</a:t>
            </a:r>
            <a:r>
              <a:rPr lang="en-US" sz="1200" b="1" i="1" dirty="0"/>
              <a:t> </a:t>
            </a:r>
            <a:r>
              <a:rPr lang="en-US" sz="1200" b="1" i="1" dirty="0" err="1"/>
              <a:t>ontmoedigd</a:t>
            </a:r>
            <a:r>
              <a:rPr lang="en-US" sz="1200" b="1" i="1" dirty="0"/>
              <a:t>. We </a:t>
            </a:r>
            <a:r>
              <a:rPr lang="en-US" sz="1200" b="1" i="1" dirty="0" err="1"/>
              <a:t>moeten</a:t>
            </a:r>
            <a:r>
              <a:rPr lang="en-US" sz="1200" b="1" i="1" dirty="0"/>
              <a:t> de </a:t>
            </a:r>
            <a:r>
              <a:rPr lang="en-US" sz="1200" b="1" i="1" dirty="0" err="1"/>
              <a:t>goede</a:t>
            </a:r>
            <a:r>
              <a:rPr lang="en-US" sz="1200" b="1" i="1" dirty="0"/>
              <a:t> </a:t>
            </a:r>
            <a:r>
              <a:rPr lang="en-US" sz="1200" b="1" i="1" dirty="0" err="1"/>
              <a:t>samenwerking</a:t>
            </a:r>
            <a:r>
              <a:rPr lang="en-US" sz="1200" b="1" i="1" dirty="0"/>
              <a:t> met het </a:t>
            </a:r>
            <a:r>
              <a:rPr lang="en-US" sz="1200" b="1" i="1" dirty="0" err="1"/>
              <a:t>medisch</a:t>
            </a:r>
            <a:r>
              <a:rPr lang="en-US" sz="1200" b="1" i="1" dirty="0"/>
              <a:t> </a:t>
            </a:r>
            <a:r>
              <a:rPr lang="en-US" sz="1200" b="1" i="1" dirty="0" err="1"/>
              <a:t>korps</a:t>
            </a:r>
            <a:r>
              <a:rPr lang="en-US" sz="1200" b="1" i="1" dirty="0"/>
              <a:t> </a:t>
            </a:r>
            <a:r>
              <a:rPr lang="en-US" sz="1200" b="1" i="1" dirty="0" err="1"/>
              <a:t>koste</a:t>
            </a:r>
            <a:r>
              <a:rPr lang="en-US" sz="1200" b="1" i="1" dirty="0"/>
              <a:t> wat het </a:t>
            </a:r>
            <a:r>
              <a:rPr lang="en-US" sz="1200" b="1" i="1" dirty="0" err="1"/>
              <a:t>kost</a:t>
            </a:r>
            <a:r>
              <a:rPr lang="en-US" sz="1200" b="1" i="1" dirty="0"/>
              <a:t> </a:t>
            </a:r>
            <a:r>
              <a:rPr lang="en-US" sz="1200" b="1" i="1" dirty="0" err="1"/>
              <a:t>herstellen</a:t>
            </a:r>
            <a:r>
              <a:rPr lang="en-US" sz="1200" b="1" i="1" dirty="0"/>
              <a:t> </a:t>
            </a:r>
            <a:r>
              <a:rPr lang="en-US" sz="1200" b="1" i="1" dirty="0" err="1"/>
              <a:t>en</a:t>
            </a:r>
            <a:r>
              <a:rPr lang="en-US" sz="1200" b="1" i="1" dirty="0"/>
              <a:t> </a:t>
            </a:r>
            <a:r>
              <a:rPr lang="en-US" sz="1200" b="1" i="1" dirty="0" err="1"/>
              <a:t>bureaucratische</a:t>
            </a:r>
            <a:r>
              <a:rPr lang="en-US" sz="1200" b="1" i="1" dirty="0"/>
              <a:t> </a:t>
            </a:r>
            <a:r>
              <a:rPr lang="en-US" sz="1200" b="1" i="1" dirty="0" err="1"/>
              <a:t>ontsporingen</a:t>
            </a:r>
            <a:r>
              <a:rPr lang="en-US" sz="1200" b="1" i="1" dirty="0"/>
              <a:t> </a:t>
            </a:r>
            <a:r>
              <a:rPr lang="en-US" sz="1200" b="1" i="1" dirty="0" err="1"/>
              <a:t>voorkomen</a:t>
            </a:r>
            <a:endParaRPr lang="en-US" sz="1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C40212-24C8-734D-AD5C-6C3D1129D1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5256" y="3965135"/>
            <a:ext cx="3801055" cy="160170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E3CC58D-B9A7-0348-94BC-C156471596EE}"/>
              </a:ext>
            </a:extLst>
          </p:cNvPr>
          <p:cNvSpPr/>
          <p:nvPr/>
        </p:nvSpPr>
        <p:spPr>
          <a:xfrm>
            <a:off x="6736080" y="5786734"/>
            <a:ext cx="52866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u="none" strike="noStrike" dirty="0" err="1">
                <a:solidFill>
                  <a:schemeClr val="tx1">
                    <a:lumMod val="95000"/>
                  </a:schemeClr>
                </a:solidFill>
                <a:effectLst/>
                <a:latin typeface="inherit"/>
              </a:rPr>
              <a:t>En</a:t>
            </a:r>
            <a:r>
              <a:rPr lang="en-US" b="1" i="1" u="none" strike="noStrike" dirty="0">
                <a:solidFill>
                  <a:schemeClr val="tx1">
                    <a:lumMod val="95000"/>
                  </a:schemeClr>
                </a:solidFill>
                <a:effectLst/>
                <a:latin typeface="inherit"/>
              </a:rPr>
              <a:t> séance </a:t>
            </a:r>
            <a:r>
              <a:rPr lang="en-US" b="1" i="1" u="none" strike="noStrike" dirty="0" err="1">
                <a:solidFill>
                  <a:schemeClr val="tx1">
                    <a:lumMod val="95000"/>
                  </a:schemeClr>
                </a:solidFill>
                <a:effectLst/>
                <a:latin typeface="inherit"/>
              </a:rPr>
              <a:t>plénière</a:t>
            </a:r>
            <a:r>
              <a:rPr lang="en-US" b="1" i="1" u="none" strike="noStrike" dirty="0">
                <a:solidFill>
                  <a:schemeClr val="tx1">
                    <a:lumMod val="95000"/>
                  </a:schemeClr>
                </a:solidFill>
                <a:effectLst/>
                <a:latin typeface="inherit"/>
              </a:rPr>
              <a:t>, le </a:t>
            </a:r>
            <a:r>
              <a:rPr lang="en-US" b="1" i="1" u="none" strike="noStrike" dirty="0" err="1">
                <a:solidFill>
                  <a:schemeClr val="tx1">
                    <a:lumMod val="95000"/>
                  </a:schemeClr>
                </a:solidFill>
                <a:effectLst/>
                <a:latin typeface="inherit"/>
              </a:rPr>
              <a:t>député</a:t>
            </a:r>
            <a:r>
              <a:rPr lang="en-US" b="1" i="1" u="none" strike="noStrike" dirty="0">
                <a:solidFill>
                  <a:schemeClr val="tx1">
                    <a:lumMod val="95000"/>
                  </a:schemeClr>
                </a:solidFill>
                <a:effectLst/>
                <a:latin typeface="inherit"/>
              </a:rPr>
              <a:t> MR Daniel </a:t>
            </a:r>
            <a:r>
              <a:rPr lang="en-US" b="1" i="1" u="none" strike="noStrike" dirty="0" err="1">
                <a:solidFill>
                  <a:schemeClr val="tx1">
                    <a:lumMod val="95000"/>
                  </a:schemeClr>
                </a:solidFill>
                <a:effectLst/>
                <a:latin typeface="inherit"/>
              </a:rPr>
              <a:t>Bacquelaine</a:t>
            </a:r>
            <a:r>
              <a:rPr lang="en-US" b="1" i="1" u="none" strike="noStrike" dirty="0">
                <a:solidFill>
                  <a:schemeClr val="tx1">
                    <a:lumMod val="95000"/>
                  </a:schemeClr>
                </a:solidFill>
                <a:effectLst/>
                <a:latin typeface="inherit"/>
              </a:rPr>
              <a:t> a </a:t>
            </a:r>
            <a:r>
              <a:rPr lang="en-US" b="1" i="1" u="none" strike="noStrike" dirty="0" err="1">
                <a:solidFill>
                  <a:schemeClr val="tx1">
                    <a:lumMod val="95000"/>
                  </a:schemeClr>
                </a:solidFill>
                <a:effectLst/>
                <a:latin typeface="inherit"/>
              </a:rPr>
              <a:t>interpellé</a:t>
            </a:r>
            <a:r>
              <a:rPr lang="en-US" b="1" i="1" u="none" strike="noStrike" dirty="0">
                <a:solidFill>
                  <a:schemeClr val="tx1">
                    <a:lumMod val="95000"/>
                  </a:schemeClr>
                </a:solidFill>
                <a:effectLst/>
                <a:latin typeface="inherit"/>
              </a:rPr>
              <a:t> le </a:t>
            </a:r>
            <a:r>
              <a:rPr lang="en-US" b="1" i="1" u="none" strike="noStrike" dirty="0" err="1">
                <a:solidFill>
                  <a:schemeClr val="tx1">
                    <a:lumMod val="95000"/>
                  </a:schemeClr>
                </a:solidFill>
                <a:effectLst/>
                <a:latin typeface="inherit"/>
              </a:rPr>
              <a:t>Ministre</a:t>
            </a:r>
            <a:r>
              <a:rPr lang="en-US" b="1" i="1" u="none" strike="noStrike" dirty="0">
                <a:solidFill>
                  <a:schemeClr val="tx1">
                    <a:lumMod val="95000"/>
                  </a:schemeClr>
                </a:solidFill>
                <a:effectLst/>
                <a:latin typeface="inherit"/>
              </a:rPr>
              <a:t> de la Santé sur </a:t>
            </a:r>
            <a:r>
              <a:rPr lang="en-US" b="1" i="1" u="none" strike="noStrike" dirty="0" err="1">
                <a:solidFill>
                  <a:schemeClr val="tx1">
                    <a:lumMod val="95000"/>
                  </a:schemeClr>
                </a:solidFill>
                <a:effectLst/>
                <a:latin typeface="inherit"/>
              </a:rPr>
              <a:t>ses</a:t>
            </a:r>
            <a:r>
              <a:rPr lang="en-US" b="1" i="1" u="none" strike="noStrike" dirty="0">
                <a:solidFill>
                  <a:schemeClr val="tx1">
                    <a:lumMod val="95000"/>
                  </a:schemeClr>
                </a:solidFill>
                <a:effectLst/>
                <a:latin typeface="inherit"/>
              </a:rPr>
              <a:t> </a:t>
            </a:r>
            <a:r>
              <a:rPr lang="en-US" b="1" i="1" u="none" strike="noStrike" dirty="0" err="1">
                <a:solidFill>
                  <a:schemeClr val="tx1">
                    <a:lumMod val="95000"/>
                  </a:schemeClr>
                </a:solidFill>
                <a:effectLst/>
                <a:latin typeface="inherit"/>
              </a:rPr>
              <a:t>projets</a:t>
            </a:r>
            <a:r>
              <a:rPr lang="en-US" b="1" i="1" u="none" strike="noStrike" dirty="0">
                <a:solidFill>
                  <a:schemeClr val="tx1">
                    <a:lumMod val="95000"/>
                  </a:schemeClr>
                </a:solidFill>
                <a:effectLst/>
                <a:latin typeface="inherit"/>
              </a:rPr>
              <a:t> </a:t>
            </a:r>
            <a:r>
              <a:rPr lang="en-US" b="1" i="1" u="none" strike="noStrike" dirty="0" err="1">
                <a:solidFill>
                  <a:schemeClr val="tx1">
                    <a:lumMod val="95000"/>
                  </a:schemeClr>
                </a:solidFill>
                <a:effectLst/>
                <a:latin typeface="inherit"/>
              </a:rPr>
              <a:t>préoccupants</a:t>
            </a:r>
            <a:r>
              <a:rPr lang="en-US" b="1" i="1" u="none" strike="noStrike" dirty="0">
                <a:solidFill>
                  <a:schemeClr val="tx1">
                    <a:lumMod val="95000"/>
                  </a:schemeClr>
                </a:solidFill>
                <a:effectLst/>
                <a:latin typeface="inherit"/>
              </a:rPr>
              <a:t> </a:t>
            </a:r>
            <a:r>
              <a:rPr lang="en-US" b="1" i="1" u="none" strike="noStrike" dirty="0" err="1">
                <a:solidFill>
                  <a:schemeClr val="tx1">
                    <a:lumMod val="95000"/>
                  </a:schemeClr>
                </a:solidFill>
                <a:effectLst/>
                <a:latin typeface="inherit"/>
              </a:rPr>
              <a:t>en</a:t>
            </a:r>
            <a:r>
              <a:rPr lang="en-US" b="1" i="1" u="none" strike="noStrike" dirty="0">
                <a:solidFill>
                  <a:schemeClr val="tx1">
                    <a:lumMod val="95000"/>
                  </a:schemeClr>
                </a:solidFill>
                <a:effectLst/>
                <a:latin typeface="inherit"/>
              </a:rPr>
              <a:t> </a:t>
            </a:r>
            <a:r>
              <a:rPr lang="en-US" b="1" i="1" u="none" strike="noStrike" dirty="0" err="1">
                <a:solidFill>
                  <a:schemeClr val="tx1">
                    <a:lumMod val="95000"/>
                  </a:schemeClr>
                </a:solidFill>
                <a:effectLst/>
                <a:latin typeface="inherit"/>
              </a:rPr>
              <a:t>matière</a:t>
            </a:r>
            <a:r>
              <a:rPr lang="en-US" b="1" i="1" u="none" strike="noStrike" dirty="0">
                <a:solidFill>
                  <a:schemeClr val="tx1">
                    <a:lumMod val="95000"/>
                  </a:schemeClr>
                </a:solidFill>
                <a:effectLst/>
                <a:latin typeface="inherit"/>
              </a:rPr>
              <a:t> de </a:t>
            </a:r>
            <a:r>
              <a:rPr lang="en-US" b="1" i="1" u="none" strike="noStrike" dirty="0" err="1">
                <a:solidFill>
                  <a:schemeClr val="tx1">
                    <a:lumMod val="95000"/>
                  </a:schemeClr>
                </a:solidFill>
                <a:effectLst/>
                <a:latin typeface="inherit"/>
              </a:rPr>
              <a:t>soins</a:t>
            </a:r>
            <a:r>
              <a:rPr lang="en-US" b="1" i="1" u="none" strike="noStrike" dirty="0">
                <a:solidFill>
                  <a:schemeClr val="tx1">
                    <a:lumMod val="95000"/>
                  </a:schemeClr>
                </a:solidFill>
                <a:effectLst/>
                <a:latin typeface="inherit"/>
              </a:rPr>
              <a:t> de santé</a:t>
            </a:r>
            <a:endParaRPr lang="en-US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6086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69790FA-FE70-BC4D-8CDC-265019792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63" y="0"/>
            <a:ext cx="11703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7612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645556-D3F3-9945-AC96-2355AFCB6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22" y="322729"/>
            <a:ext cx="5556511" cy="44210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1C7BFA-72D2-994C-9E8C-A35A9C20B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5388" y="4195481"/>
            <a:ext cx="6764195" cy="25276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F0AF4C-0E7A-2C46-93C8-A7F3E15089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354" r="-650" b="40646"/>
          <a:stretch/>
        </p:blipFill>
        <p:spPr>
          <a:xfrm>
            <a:off x="7719266" y="648929"/>
            <a:ext cx="3184708" cy="274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0041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10472-00E7-4643-AD74-AF525686C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AADM? (Domus </a:t>
            </a:r>
            <a:r>
              <a:rPr lang="en-US" dirty="0" err="1"/>
              <a:t>medica</a:t>
            </a:r>
            <a:r>
              <a:rPr lang="en-US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797268-1AF0-3D4B-AE3F-1E9ED2526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71" y="2627312"/>
            <a:ext cx="6686274" cy="33521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A86671-1488-7B46-AFD0-A2EA44BC1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6536" y="1954929"/>
            <a:ext cx="5245464" cy="490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0570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1C0CF-BCA5-034B-90D8-6FD93A6B2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4332" y="653607"/>
            <a:ext cx="8911687" cy="1280890"/>
          </a:xfrm>
        </p:spPr>
        <p:txBody>
          <a:bodyPr/>
          <a:lstStyle/>
          <a:p>
            <a:r>
              <a:rPr lang="en-US" dirty="0" err="1"/>
              <a:t>Besluit</a:t>
            </a:r>
            <a:r>
              <a:rPr lang="en-US" dirty="0"/>
              <a:t>: </a:t>
            </a:r>
            <a:r>
              <a:rPr lang="en-US" dirty="0" err="1"/>
              <a:t>waarom</a:t>
            </a:r>
            <a:r>
              <a:rPr lang="en-US" dirty="0"/>
              <a:t> de </a:t>
            </a:r>
            <a:r>
              <a:rPr lang="en-US" dirty="0" err="1"/>
              <a:t>kaderwet</a:t>
            </a:r>
            <a:r>
              <a:rPr lang="en-US" dirty="0"/>
              <a:t> </a:t>
            </a:r>
            <a:r>
              <a:rPr lang="en-US" dirty="0" err="1"/>
              <a:t>iedereen</a:t>
            </a:r>
            <a:r>
              <a:rPr lang="en-US" dirty="0"/>
              <a:t> </a:t>
            </a:r>
            <a:r>
              <a:rPr lang="en-US" dirty="0" err="1"/>
              <a:t>aangaat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7A29F-C1BF-D04B-8D19-7C3B64952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5342" y="2054943"/>
            <a:ext cx="10432653" cy="445401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Het </a:t>
            </a:r>
            <a:r>
              <a:rPr lang="en-US" dirty="0" err="1"/>
              <a:t>overlegmodel</a:t>
            </a:r>
            <a:r>
              <a:rPr lang="en-US" dirty="0"/>
              <a:t> </a:t>
            </a:r>
            <a:r>
              <a:rPr lang="en-US" dirty="0" err="1"/>
              <a:t>komt</a:t>
            </a:r>
            <a:r>
              <a:rPr lang="en-US" dirty="0"/>
              <a:t> </a:t>
            </a:r>
            <a:r>
              <a:rPr lang="en-US" dirty="0" err="1"/>
              <a:t>onder</a:t>
            </a:r>
            <a:r>
              <a:rPr lang="en-US" dirty="0"/>
              <a:t> </a:t>
            </a:r>
            <a:r>
              <a:rPr lang="en-US" dirty="0" err="1"/>
              <a:t>druk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staan</a:t>
            </a:r>
            <a:r>
              <a:rPr lang="en-US" dirty="0"/>
              <a:t> door </a:t>
            </a:r>
            <a:r>
              <a:rPr lang="en-US" b="1" dirty="0" err="1"/>
              <a:t>verregaande</a:t>
            </a:r>
            <a:r>
              <a:rPr lang="en-US" b="1" dirty="0"/>
              <a:t> </a:t>
            </a:r>
            <a:r>
              <a:rPr lang="en-US" b="1" dirty="0" err="1"/>
              <a:t>wijzigingen</a:t>
            </a:r>
            <a:r>
              <a:rPr lang="en-US" b="1" dirty="0"/>
              <a:t> in de</a:t>
            </a:r>
            <a:r>
              <a:rPr lang="en-US" dirty="0"/>
              <a:t> </a:t>
            </a:r>
            <a:r>
              <a:rPr lang="en-US" b="1" dirty="0" err="1"/>
              <a:t>begrotingsprocedure</a:t>
            </a:r>
            <a:r>
              <a:rPr lang="en-US" b="1" dirty="0"/>
              <a:t>.</a:t>
            </a:r>
          </a:p>
          <a:p>
            <a:r>
              <a:rPr lang="en-US" dirty="0"/>
              <a:t>De </a:t>
            </a:r>
            <a:r>
              <a:rPr lang="en-US" dirty="0" err="1"/>
              <a:t>wijze</a:t>
            </a:r>
            <a:r>
              <a:rPr lang="en-US" dirty="0"/>
              <a:t> </a:t>
            </a:r>
            <a:r>
              <a:rPr lang="en-US" dirty="0" err="1"/>
              <a:t>waarop</a:t>
            </a:r>
            <a:r>
              <a:rPr lang="en-US" dirty="0"/>
              <a:t> </a:t>
            </a:r>
            <a:r>
              <a:rPr lang="en-US" dirty="0" err="1"/>
              <a:t>dergelijke</a:t>
            </a:r>
            <a:r>
              <a:rPr lang="en-US" dirty="0"/>
              <a:t> </a:t>
            </a:r>
            <a:r>
              <a:rPr lang="en-US" dirty="0" err="1"/>
              <a:t>hervormingen</a:t>
            </a:r>
            <a:r>
              <a:rPr lang="en-US" dirty="0"/>
              <a:t> tot stand </a:t>
            </a:r>
            <a:r>
              <a:rPr lang="en-US" dirty="0" err="1"/>
              <a:t>komen</a:t>
            </a:r>
            <a:r>
              <a:rPr lang="en-US" dirty="0"/>
              <a:t>: in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sneltreinvaart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 </a:t>
            </a:r>
            <a:r>
              <a:rPr lang="en-US" dirty="0" err="1"/>
              <a:t>zij</a:t>
            </a:r>
            <a:r>
              <a:rPr lang="en-US" dirty="0"/>
              <a:t> </a:t>
            </a:r>
            <a:r>
              <a:rPr lang="en-US" dirty="0" err="1"/>
              <a:t>uitgewerkt</a:t>
            </a:r>
            <a:r>
              <a:rPr lang="en-US" dirty="0"/>
              <a:t>, </a:t>
            </a:r>
            <a:r>
              <a:rPr lang="en-US" b="1" dirty="0" err="1"/>
              <a:t>zonder</a:t>
            </a:r>
            <a:r>
              <a:rPr lang="en-US" b="1" dirty="0"/>
              <a:t> </a:t>
            </a:r>
            <a:r>
              <a:rPr lang="en-US" b="1" dirty="0" err="1"/>
              <a:t>grondig</a:t>
            </a:r>
            <a:r>
              <a:rPr lang="en-US" b="1" dirty="0"/>
              <a:t> </a:t>
            </a:r>
            <a:r>
              <a:rPr lang="en-US" b="1" dirty="0" err="1"/>
              <a:t>voorafgaand</a:t>
            </a:r>
            <a:r>
              <a:rPr lang="en-US" b="1" dirty="0"/>
              <a:t> </a:t>
            </a:r>
            <a:r>
              <a:rPr lang="en-US" b="1" dirty="0" err="1"/>
              <a:t>debat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van de </a:t>
            </a:r>
            <a:r>
              <a:rPr lang="en-US" dirty="0" err="1"/>
              <a:t>bestaande</a:t>
            </a:r>
            <a:r>
              <a:rPr lang="en-US" dirty="0"/>
              <a:t> </a:t>
            </a:r>
            <a:r>
              <a:rPr lang="en-US" dirty="0" err="1"/>
              <a:t>overlegstructuren</a:t>
            </a:r>
            <a:r>
              <a:rPr lang="en-US" dirty="0"/>
              <a:t>.</a:t>
            </a:r>
          </a:p>
          <a:p>
            <a:r>
              <a:rPr lang="en-US" dirty="0" err="1"/>
              <a:t>Coherente</a:t>
            </a:r>
            <a:r>
              <a:rPr lang="en-US" dirty="0"/>
              <a:t>, </a:t>
            </a:r>
            <a:r>
              <a:rPr lang="en-US" b="1" dirty="0" err="1"/>
              <a:t>samenhangende</a:t>
            </a:r>
            <a:r>
              <a:rPr lang="en-US" b="1" dirty="0"/>
              <a:t> </a:t>
            </a:r>
            <a:r>
              <a:rPr lang="en-US" b="1" dirty="0" err="1"/>
              <a:t>hervormingen</a:t>
            </a:r>
            <a:r>
              <a:rPr lang="en-US" dirty="0"/>
              <a:t>, </a:t>
            </a:r>
            <a:r>
              <a:rPr lang="en-US" dirty="0" err="1"/>
              <a:t>zowel</a:t>
            </a:r>
            <a:r>
              <a:rPr lang="en-US" dirty="0"/>
              <a:t> </a:t>
            </a:r>
            <a:r>
              <a:rPr lang="en-US" dirty="0" err="1"/>
              <a:t>inhoudelijk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qua timing </a:t>
            </a:r>
            <a:r>
              <a:rPr lang="en-US" dirty="0" err="1"/>
              <a:t>ontbreken</a:t>
            </a:r>
            <a:r>
              <a:rPr lang="en-US" dirty="0"/>
              <a:t> </a:t>
            </a:r>
            <a:r>
              <a:rPr lang="en-US" dirty="0" err="1"/>
              <a:t>volledig</a:t>
            </a:r>
            <a:r>
              <a:rPr lang="en-US" dirty="0"/>
              <a:t>. </a:t>
            </a:r>
          </a:p>
          <a:p>
            <a:pPr lvl="1"/>
            <a:r>
              <a:rPr lang="en-US" dirty="0" err="1"/>
              <a:t>Verschillende</a:t>
            </a:r>
            <a:r>
              <a:rPr lang="en-US" dirty="0"/>
              <a:t> </a:t>
            </a:r>
            <a:r>
              <a:rPr lang="en-US" dirty="0" err="1"/>
              <a:t>hervormingen</a:t>
            </a:r>
            <a:r>
              <a:rPr lang="en-US" dirty="0"/>
              <a:t> </a:t>
            </a:r>
            <a:r>
              <a:rPr lang="en-US" dirty="0" err="1"/>
              <a:t>zijn</a:t>
            </a:r>
            <a:r>
              <a:rPr lang="en-US" dirty="0"/>
              <a:t> </a:t>
            </a:r>
            <a:r>
              <a:rPr lang="en-US" dirty="0" err="1"/>
              <a:t>voorzien</a:t>
            </a:r>
            <a:r>
              <a:rPr lang="en-US" dirty="0"/>
              <a:t>:  </a:t>
            </a:r>
          </a:p>
          <a:p>
            <a:pPr lvl="2"/>
            <a:r>
              <a:rPr lang="en-US" dirty="0" err="1"/>
              <a:t>nomenclatuur</a:t>
            </a:r>
            <a:r>
              <a:rPr lang="en-US" dirty="0"/>
              <a:t> (</a:t>
            </a:r>
            <a:r>
              <a:rPr lang="en-US" dirty="0" err="1"/>
              <a:t>vanaf</a:t>
            </a:r>
            <a:r>
              <a:rPr lang="en-US" dirty="0"/>
              <a:t> 2028),</a:t>
            </a:r>
          </a:p>
          <a:p>
            <a:pPr lvl="2"/>
            <a:r>
              <a:rPr lang="en-US" dirty="0"/>
              <a:t>de </a:t>
            </a:r>
            <a:r>
              <a:rPr lang="en-US" dirty="0" err="1"/>
              <a:t>ziekenhuisfinanciering</a:t>
            </a:r>
            <a:r>
              <a:rPr lang="en-US" dirty="0"/>
              <a:t> (</a:t>
            </a:r>
            <a:r>
              <a:rPr lang="en-US" dirty="0" err="1"/>
              <a:t>nog</a:t>
            </a:r>
            <a:r>
              <a:rPr lang="en-US" dirty="0"/>
              <a:t> </a:t>
            </a:r>
            <a:r>
              <a:rPr lang="en-US" dirty="0" err="1"/>
              <a:t>verder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concretiseren</a:t>
            </a:r>
            <a:r>
              <a:rPr lang="en-US" dirty="0"/>
              <a:t>), </a:t>
            </a:r>
          </a:p>
          <a:p>
            <a:pPr lvl="2"/>
            <a:r>
              <a:rPr lang="en-US" dirty="0"/>
              <a:t>de </a:t>
            </a:r>
            <a:r>
              <a:rPr lang="en-US" dirty="0" err="1"/>
              <a:t>organisatie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attractiviteit</a:t>
            </a:r>
            <a:r>
              <a:rPr lang="en-US" dirty="0"/>
              <a:t> van de </a:t>
            </a:r>
            <a:r>
              <a:rPr lang="en-US" dirty="0" err="1"/>
              <a:t>zorgberoepen</a:t>
            </a:r>
            <a:r>
              <a:rPr lang="en-US" dirty="0"/>
              <a:t> (</a:t>
            </a:r>
            <a:r>
              <a:rPr lang="en-US" dirty="0" err="1"/>
              <a:t>nog</a:t>
            </a:r>
            <a:r>
              <a:rPr lang="en-US" dirty="0"/>
              <a:t> </a:t>
            </a:r>
            <a:r>
              <a:rPr lang="en-US" dirty="0" err="1"/>
              <a:t>verder</a:t>
            </a:r>
            <a:r>
              <a:rPr lang="en-US" dirty="0"/>
              <a:t> </a:t>
            </a:r>
            <a:r>
              <a:rPr lang="en-US" dirty="0" err="1"/>
              <a:t>uit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werken</a:t>
            </a:r>
            <a:r>
              <a:rPr lang="en-US" dirty="0"/>
              <a:t>).</a:t>
            </a:r>
          </a:p>
          <a:p>
            <a:r>
              <a:rPr lang="en-US" b="1" dirty="0" err="1"/>
              <a:t>Verlies</a:t>
            </a:r>
            <a:r>
              <a:rPr lang="en-US" b="1" dirty="0"/>
              <a:t> van het </a:t>
            </a:r>
            <a:r>
              <a:rPr lang="en-US" dirty="0" err="1"/>
              <a:t>medebeheer</a:t>
            </a:r>
            <a:r>
              <a:rPr lang="en-US" dirty="0"/>
              <a:t> </a:t>
            </a:r>
            <a:r>
              <a:rPr lang="en-US" b="1" dirty="0"/>
              <a:t>van de </a:t>
            </a:r>
            <a:r>
              <a:rPr lang="en-US" b="1" dirty="0" err="1"/>
              <a:t>gezondheidszorg</a:t>
            </a:r>
            <a:r>
              <a:rPr lang="en-US" b="1" dirty="0"/>
              <a:t> door </a:t>
            </a:r>
            <a:r>
              <a:rPr lang="en-US" b="1" dirty="0" err="1"/>
              <a:t>zorgverleners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dirty="0" err="1"/>
              <a:t>ziekenfondsen</a:t>
            </a:r>
            <a:r>
              <a:rPr lang="en-US" dirty="0"/>
              <a:t>.</a:t>
            </a:r>
          </a:p>
          <a:p>
            <a:r>
              <a:rPr lang="en-US" dirty="0" err="1"/>
              <a:t>Potentieel</a:t>
            </a:r>
            <a:r>
              <a:rPr lang="en-US" dirty="0"/>
              <a:t> </a:t>
            </a:r>
            <a:r>
              <a:rPr lang="en-US" dirty="0" err="1"/>
              <a:t>resultaat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twee </a:t>
            </a:r>
            <a:r>
              <a:rPr lang="en-US" dirty="0" err="1"/>
              <a:t>snelheden</a:t>
            </a:r>
            <a:r>
              <a:rPr lang="en-US" dirty="0"/>
              <a:t> </a:t>
            </a:r>
            <a:r>
              <a:rPr lang="en-US" dirty="0" err="1"/>
              <a:t>zijn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met RIZIV-</a:t>
            </a:r>
            <a:r>
              <a:rPr lang="en-US" dirty="0" err="1"/>
              <a:t>nummer</a:t>
            </a:r>
            <a:r>
              <a:rPr lang="en-US" dirty="0"/>
              <a:t> </a:t>
            </a:r>
            <a:r>
              <a:rPr lang="en-US" dirty="0" err="1"/>
              <a:t>waar</a:t>
            </a:r>
            <a:r>
              <a:rPr lang="en-US" dirty="0"/>
              <a:t> de minister </a:t>
            </a:r>
            <a:r>
              <a:rPr lang="en-US" dirty="0" err="1"/>
              <a:t>beslist</a:t>
            </a:r>
            <a:r>
              <a:rPr lang="en-US" dirty="0"/>
              <a:t> wat de </a:t>
            </a:r>
            <a:r>
              <a:rPr lang="en-US" dirty="0" err="1"/>
              <a:t>patiënt</a:t>
            </a:r>
            <a:r>
              <a:rPr lang="en-US" dirty="0"/>
              <a:t> </a:t>
            </a:r>
            <a:r>
              <a:rPr lang="en-US" dirty="0" err="1"/>
              <a:t>nodig</a:t>
            </a:r>
            <a:r>
              <a:rPr lang="en-US" dirty="0"/>
              <a:t> </a:t>
            </a:r>
            <a:r>
              <a:rPr lang="en-US" dirty="0" err="1"/>
              <a:t>heeft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welk </a:t>
            </a:r>
            <a:r>
              <a:rPr lang="en-US" dirty="0" err="1"/>
              <a:t>tarief</a:t>
            </a:r>
            <a:r>
              <a:rPr lang="en-US" dirty="0"/>
              <a:t>,</a:t>
            </a:r>
          </a:p>
          <a:p>
            <a:pPr lvl="1"/>
            <a:r>
              <a:rPr lang="en-US" dirty="0" err="1"/>
              <a:t>volledig</a:t>
            </a:r>
            <a:r>
              <a:rPr lang="en-US" dirty="0"/>
              <a:t> </a:t>
            </a:r>
            <a:r>
              <a:rPr lang="en-US" dirty="0" err="1"/>
              <a:t>privé</a:t>
            </a:r>
            <a:r>
              <a:rPr lang="en-US" dirty="0"/>
              <a:t> </a:t>
            </a:r>
            <a:r>
              <a:rPr lang="en-US" dirty="0" err="1"/>
              <a:t>zonder</a:t>
            </a:r>
            <a:r>
              <a:rPr lang="en-US" dirty="0"/>
              <a:t> RIZIV-</a:t>
            </a:r>
            <a:r>
              <a:rPr lang="en-US" dirty="0" err="1"/>
              <a:t>nummer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zonder</a:t>
            </a:r>
            <a:r>
              <a:rPr lang="en-US" dirty="0"/>
              <a:t> </a:t>
            </a:r>
            <a:r>
              <a:rPr lang="en-US" dirty="0" err="1"/>
              <a:t>enige</a:t>
            </a:r>
            <a:r>
              <a:rPr lang="en-US" dirty="0"/>
              <a:t> </a:t>
            </a:r>
            <a:r>
              <a:rPr lang="en-US" dirty="0" err="1"/>
              <a:t>terugbetaling</a:t>
            </a:r>
            <a:r>
              <a:rPr lang="en-US" dirty="0"/>
              <a:t> </a:t>
            </a:r>
            <a:r>
              <a:rPr lang="en-US" dirty="0" err="1"/>
              <a:t>waarvoor</a:t>
            </a:r>
            <a:r>
              <a:rPr lang="en-US" dirty="0"/>
              <a:t> de </a:t>
            </a:r>
            <a:r>
              <a:rPr lang="en-US" dirty="0" err="1"/>
              <a:t>rijke</a:t>
            </a:r>
            <a:r>
              <a:rPr lang="en-US" dirty="0"/>
              <a:t> </a:t>
            </a:r>
            <a:r>
              <a:rPr lang="en-US" dirty="0" err="1"/>
              <a:t>patiënt</a:t>
            </a:r>
            <a:r>
              <a:rPr lang="en-US" dirty="0"/>
              <a:t> het </a:t>
            </a:r>
            <a:r>
              <a:rPr lang="en-US" dirty="0" err="1"/>
              <a:t>ganse</a:t>
            </a:r>
            <a:r>
              <a:rPr lang="en-US" dirty="0"/>
              <a:t> </a:t>
            </a:r>
            <a:r>
              <a:rPr lang="en-US" dirty="0" err="1"/>
              <a:t>bedrag</a:t>
            </a:r>
            <a:r>
              <a:rPr lang="en-US" dirty="0"/>
              <a:t> op </a:t>
            </a:r>
            <a:r>
              <a:rPr lang="en-US" dirty="0" err="1"/>
              <a:t>tafel</a:t>
            </a:r>
            <a:r>
              <a:rPr lang="en-US" dirty="0"/>
              <a:t> </a:t>
            </a:r>
            <a:r>
              <a:rPr lang="en-US" dirty="0" err="1"/>
              <a:t>legt</a:t>
            </a:r>
            <a:r>
              <a:rPr lang="en-US" dirty="0"/>
              <a:t>. 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57733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{D40D333A-F14E-FF47-991C-DE678F5F3BC4}tf10001069</Template>
  <TotalTime>1576</TotalTime>
  <Words>1800</Words>
  <Application>Microsoft Office PowerPoint</Application>
  <PresentationFormat>Breedbeeld</PresentationFormat>
  <Paragraphs>191</Paragraphs>
  <Slides>28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28</vt:i4>
      </vt:variant>
    </vt:vector>
  </HeadingPairs>
  <TitlesOfParts>
    <vt:vector size="33" baseType="lpstr">
      <vt:lpstr>Arial</vt:lpstr>
      <vt:lpstr>Century Gothic</vt:lpstr>
      <vt:lpstr>inherit</vt:lpstr>
      <vt:lpstr>Wingdings 3</vt:lpstr>
      <vt:lpstr>Wisp</vt:lpstr>
      <vt:lpstr>Kaderwet</vt:lpstr>
      <vt:lpstr>Wat is de medicomut</vt:lpstr>
      <vt:lpstr>Medicomut: NCAZ</vt:lpstr>
      <vt:lpstr>NPCAZ: national paritair comite artsen ziekenhuizen</vt:lpstr>
      <vt:lpstr>Overleg organen RIZIV</vt:lpstr>
      <vt:lpstr>“De Conventie”</vt:lpstr>
      <vt:lpstr>“Partiële deconventie”</vt:lpstr>
      <vt:lpstr>“volledig gedeconventioneerd”</vt:lpstr>
      <vt:lpstr>Wat is "echte privépraktijk"?</vt:lpstr>
      <vt:lpstr>Samenvatting</vt:lpstr>
      <vt:lpstr>“Hervormingswet gezondheidszorg”</vt:lpstr>
      <vt:lpstr>MAAR:</vt:lpstr>
      <vt:lpstr>1. De minister neemt alle touwtjes in handen</vt:lpstr>
      <vt:lpstr>2. Conventie wordt een fuik</vt:lpstr>
      <vt:lpstr>3. Eén keurslijf voor iedereen</vt:lpstr>
      <vt:lpstr>4. Premies worden gebruikt als chantage</vt:lpstr>
      <vt:lpstr>5. Minister kan supplementen eenzijdig beperken</vt:lpstr>
      <vt:lpstr>6. RIZIV-nummer kan gemakkelijker ingetrokken worden</vt:lpstr>
      <vt:lpstr>Wat is de kern? </vt:lpstr>
      <vt:lpstr>Dit is géén herijking, dit is een machtsovername </vt:lpstr>
      <vt:lpstr>Medicomut en overleg organen: “kill them all”</vt:lpstr>
      <vt:lpstr>Verzekeringscomité 23/06</vt:lpstr>
      <vt:lpstr>Document VC 23/06/2025</vt:lpstr>
      <vt:lpstr>Politiek</vt:lpstr>
      <vt:lpstr>PowerPoint-presentatie</vt:lpstr>
      <vt:lpstr>PowerPoint-presentatie</vt:lpstr>
      <vt:lpstr>AADM? (Domus medica)</vt:lpstr>
      <vt:lpstr>Besluit: waarom de kaderwet iedereen aangaat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Kaderwet en “staking”</dc:title>
  <dc:creator>Tom De Beule</dc:creator>
  <cp:lastModifiedBy>Van Hoyweghen Astrid</cp:lastModifiedBy>
  <cp:revision>48</cp:revision>
  <dcterms:created xsi:type="dcterms:W3CDTF">2025-06-24T08:11:38Z</dcterms:created>
  <dcterms:modified xsi:type="dcterms:W3CDTF">2025-06-25T12:48:11Z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c39621d-2b66-475c-9f0a-7877f9b3bf0d_Enabled">
    <vt:lpwstr>true</vt:lpwstr>
  </property>
  <property fmtid="{D5CDD505-2E9C-101B-9397-08002B2CF9AE}" pid="3" name="MSIP_Label_1c39621d-2b66-475c-9f0a-7877f9b3bf0d_SetDate">
    <vt:lpwstr>2025-06-25T12:48:11Z</vt:lpwstr>
  </property>
  <property fmtid="{D5CDD505-2E9C-101B-9397-08002B2CF9AE}" pid="4" name="MSIP_Label_1c39621d-2b66-475c-9f0a-7877f9b3bf0d_Method">
    <vt:lpwstr>Standard</vt:lpwstr>
  </property>
  <property fmtid="{D5CDD505-2E9C-101B-9397-08002B2CF9AE}" pid="5" name="MSIP_Label_1c39621d-2b66-475c-9f0a-7877f9b3bf0d_Name">
    <vt:lpwstr>defa4170-0d19-0005-0004-bc88714345d2</vt:lpwstr>
  </property>
  <property fmtid="{D5CDD505-2E9C-101B-9397-08002B2CF9AE}" pid="6" name="MSIP_Label_1c39621d-2b66-475c-9f0a-7877f9b3bf0d_SiteId">
    <vt:lpwstr>ff4ac274-93c0-4069-b779-7839a6752afe</vt:lpwstr>
  </property>
  <property fmtid="{D5CDD505-2E9C-101B-9397-08002B2CF9AE}" pid="7" name="MSIP_Label_1c39621d-2b66-475c-9f0a-7877f9b3bf0d_ActionId">
    <vt:lpwstr>4f55a875-c7b4-4003-bec7-421702cee448</vt:lpwstr>
  </property>
  <property fmtid="{D5CDD505-2E9C-101B-9397-08002B2CF9AE}" pid="8" name="MSIP_Label_1c39621d-2b66-475c-9f0a-7877f9b3bf0d_ContentBits">
    <vt:lpwstr>0</vt:lpwstr>
  </property>
  <property fmtid="{D5CDD505-2E9C-101B-9397-08002B2CF9AE}" pid="9" name="MSIP_Label_1c39621d-2b66-475c-9f0a-7877f9b3bf0d_Tag">
    <vt:lpwstr>10, 3, 0, 1</vt:lpwstr>
  </property>
</Properties>
</file>